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05" r:id="rId4"/>
    <p:sldId id="304" r:id="rId5"/>
    <p:sldId id="259" r:id="rId6"/>
    <p:sldId id="260" r:id="rId7"/>
    <p:sldId id="261" r:id="rId8"/>
    <p:sldId id="264" r:id="rId9"/>
    <p:sldId id="265" r:id="rId10"/>
    <p:sldId id="268" r:id="rId11"/>
    <p:sldId id="269" r:id="rId12"/>
    <p:sldId id="271" r:id="rId13"/>
    <p:sldId id="275" r:id="rId14"/>
    <p:sldId id="266" r:id="rId15"/>
    <p:sldId id="267" r:id="rId16"/>
    <p:sldId id="278" r:id="rId17"/>
    <p:sldId id="270" r:id="rId18"/>
    <p:sldId id="276" r:id="rId19"/>
    <p:sldId id="273" r:id="rId20"/>
    <p:sldId id="299" r:id="rId21"/>
    <p:sldId id="274" r:id="rId22"/>
    <p:sldId id="300" r:id="rId23"/>
    <p:sldId id="277" r:id="rId24"/>
    <p:sldId id="301" r:id="rId25"/>
    <p:sldId id="307" r:id="rId26"/>
    <p:sldId id="279" r:id="rId27"/>
    <p:sldId id="280" r:id="rId28"/>
    <p:sldId id="281" r:id="rId29"/>
    <p:sldId id="284" r:id="rId30"/>
    <p:sldId id="285" r:id="rId31"/>
    <p:sldId id="288" r:id="rId32"/>
    <p:sldId id="289" r:id="rId33"/>
    <p:sldId id="290" r:id="rId34"/>
    <p:sldId id="292" r:id="rId35"/>
    <p:sldId id="293" r:id="rId36"/>
    <p:sldId id="297" r:id="rId37"/>
    <p:sldId id="302" r:id="rId38"/>
    <p:sldId id="303" r:id="rId39"/>
    <p:sldId id="306" r:id="rId40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88" y="-5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Noto Sans Mono CJK JP Regular"/>
                <a:cs typeface="Noto Sans Mono CJK JP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Noto Sans Mono CJK JP Regular"/>
                <a:cs typeface="Noto Sans Mono CJK JP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055866" y="361695"/>
            <a:ext cx="2088514" cy="6496685"/>
          </a:xfrm>
          <a:custGeom>
            <a:avLst/>
            <a:gdLst/>
            <a:ahLst/>
            <a:cxnLst/>
            <a:rect l="l" t="t" r="r" b="b"/>
            <a:pathLst>
              <a:path w="2088515" h="6496684">
                <a:moveTo>
                  <a:pt x="2088133" y="0"/>
                </a:moveTo>
                <a:lnTo>
                  <a:pt x="0" y="6496302"/>
                </a:lnTo>
                <a:lnTo>
                  <a:pt x="2088133" y="6496302"/>
                </a:lnTo>
                <a:lnTo>
                  <a:pt x="2088133" y="0"/>
                </a:lnTo>
                <a:close/>
              </a:path>
            </a:pathLst>
          </a:custGeom>
          <a:solidFill>
            <a:srgbClr val="E475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647695" y="0"/>
            <a:ext cx="6496685" cy="2088514"/>
          </a:xfrm>
          <a:custGeom>
            <a:avLst/>
            <a:gdLst/>
            <a:ahLst/>
            <a:cxnLst/>
            <a:rect l="l" t="t" r="r" b="b"/>
            <a:pathLst>
              <a:path w="6496684" h="2088514">
                <a:moveTo>
                  <a:pt x="6496304" y="0"/>
                </a:moveTo>
                <a:lnTo>
                  <a:pt x="0" y="0"/>
                </a:lnTo>
                <a:lnTo>
                  <a:pt x="6496304" y="2088134"/>
                </a:lnTo>
                <a:lnTo>
                  <a:pt x="6496304" y="0"/>
                </a:lnTo>
                <a:close/>
              </a:path>
            </a:pathLst>
          </a:custGeom>
          <a:solidFill>
            <a:srgbClr val="E475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Noto Sans Mono CJK JP Regular"/>
                <a:cs typeface="Noto Sans Mono CJK JP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3282" y="271094"/>
            <a:ext cx="7717434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Noto Sans Mono CJK JP Regular"/>
                <a:cs typeface="Noto Sans Mono CJK JP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7514" y="1608074"/>
            <a:ext cx="7668971" cy="1471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5917" y="2332481"/>
            <a:ext cx="6604634" cy="41722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2730">
              <a:lnSpc>
                <a:spcPct val="100000"/>
              </a:lnSpc>
              <a:spcBef>
                <a:spcPts val="95"/>
              </a:spcBef>
            </a:pPr>
            <a:r>
              <a:rPr sz="40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休</a:t>
            </a:r>
            <a:r>
              <a:rPr sz="4000" spc="-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閒事</a:t>
            </a:r>
            <a:r>
              <a:rPr sz="4000" spc="1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業</a:t>
            </a:r>
            <a:r>
              <a:rPr sz="4000" spc="-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管理系</a:t>
            </a:r>
            <a:endParaRPr sz="4000" dirty="0"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  <a:p>
            <a:pPr marL="1014730" marR="1008380" indent="-1905" algn="ctr">
              <a:lnSpc>
                <a:spcPct val="200000"/>
              </a:lnSpc>
            </a:pPr>
            <a:r>
              <a:rPr sz="40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1</a:t>
            </a:r>
            <a:r>
              <a:rPr lang="en-US" altLang="zh-TW" sz="40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10</a:t>
            </a:r>
            <a:r>
              <a:rPr sz="40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學</a:t>
            </a:r>
            <a:r>
              <a:rPr sz="4000" spc="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年</a:t>
            </a:r>
            <a:r>
              <a:rPr sz="40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度第</a:t>
            </a:r>
            <a:r>
              <a:rPr lang="zh-TW" altLang="en-US" sz="4000" spc="1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一</a:t>
            </a:r>
            <a:r>
              <a:rPr sz="4000" spc="-5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學期</a:t>
            </a:r>
            <a:r>
              <a:rPr sz="40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 </a:t>
            </a:r>
            <a:r>
              <a:rPr sz="4000" spc="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三</a:t>
            </a:r>
            <a:r>
              <a:rPr sz="4000" spc="-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明治</a:t>
            </a:r>
            <a:r>
              <a:rPr sz="4000" spc="1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實</a:t>
            </a:r>
            <a:r>
              <a:rPr sz="4000" spc="-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習廠</a:t>
            </a:r>
            <a:r>
              <a:rPr sz="4000" spc="1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商</a:t>
            </a:r>
            <a:r>
              <a:rPr sz="4000" spc="-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需求</a:t>
            </a:r>
            <a:endParaRPr sz="4000" dirty="0"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150" dirty="0">
              <a:latin typeface="標楷體" panose="03000509000000000000" pitchFamily="65" charset="-120"/>
              <a:ea typeface="標楷體" panose="03000509000000000000" pitchFamily="65" charset="-120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8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實</a:t>
            </a:r>
            <a:r>
              <a:rPr sz="2800" spc="-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習日</a:t>
            </a:r>
            <a:r>
              <a:rPr sz="28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期</a:t>
            </a:r>
            <a:r>
              <a:rPr sz="2800" spc="-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:</a:t>
            </a:r>
            <a:r>
              <a:rPr sz="28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1</a:t>
            </a:r>
            <a:r>
              <a:rPr lang="en-US" altLang="zh-TW" sz="28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10</a:t>
            </a:r>
            <a:r>
              <a:rPr sz="2800" spc="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年</a:t>
            </a:r>
            <a:r>
              <a:rPr sz="2800" spc="-10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0</a:t>
            </a:r>
            <a:r>
              <a:rPr lang="en-US" altLang="zh-TW" sz="2800" spc="-1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8</a:t>
            </a:r>
            <a:r>
              <a:rPr sz="2800" spc="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月</a:t>
            </a:r>
            <a:r>
              <a:rPr sz="2800" spc="-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01日至</a:t>
            </a:r>
            <a:r>
              <a:rPr sz="28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1</a:t>
            </a:r>
            <a:r>
              <a:rPr lang="en-US" altLang="zh-TW" sz="28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11</a:t>
            </a:r>
            <a:r>
              <a:rPr sz="2800" spc="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年</a:t>
            </a:r>
            <a:r>
              <a:rPr sz="2800" spc="-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0</a:t>
            </a:r>
            <a:r>
              <a:rPr lang="en-US" altLang="zh-TW" sz="2800" spc="-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1</a:t>
            </a:r>
            <a:r>
              <a:rPr sz="2800" spc="5" dirty="0" smtClean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月</a:t>
            </a:r>
            <a:r>
              <a:rPr sz="2800" spc="-5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31日</a:t>
            </a:r>
            <a:endParaRPr sz="2800" dirty="0">
              <a:latin typeface="標楷體" panose="03000509000000000000" pitchFamily="65" charset="-120"/>
              <a:ea typeface="標楷體" panose="03000509000000000000" pitchFamily="65" charset="-120"/>
              <a:cs typeface="Noto Sans Mono CJK JP Regula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07055" y="393953"/>
            <a:ext cx="41402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南臺科技大學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120853"/>
              </p:ext>
            </p:extLst>
          </p:nvPr>
        </p:nvGraphicFramePr>
        <p:xfrm>
          <a:off x="785215" y="1440941"/>
          <a:ext cx="7599679" cy="2312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755"/>
                <a:gridCol w="1198245"/>
                <a:gridCol w="2397760"/>
                <a:gridCol w="1899919"/>
              </a:tblGrid>
              <a:tr h="46545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工作職務名稱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需求人數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R="475615" algn="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實習津貼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marL="1206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宴會廳</a:t>
                      </a: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依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排班規定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474980" algn="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盛宴西餐廳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依排班規定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474980" algn="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房務清潔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依排班規定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47498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休憩管理處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依排班規定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7498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6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24,000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0" marR="0" marT="8382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39570" y="400634"/>
            <a:ext cx="61245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標楷體" panose="03000509000000000000" pitchFamily="65" charset="-120"/>
                <a:ea typeface="標楷體" panose="03000509000000000000" pitchFamily="65" charset="-120"/>
              </a:rPr>
              <a:t>新竹豐邑喜來登大飯店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020341"/>
              </p:ext>
            </p:extLst>
          </p:nvPr>
        </p:nvGraphicFramePr>
        <p:xfrm>
          <a:off x="838200" y="4114800"/>
          <a:ext cx="7543801" cy="2223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1544"/>
                <a:gridCol w="1177238"/>
                <a:gridCol w="5235019"/>
              </a:tblGrid>
              <a:tr h="37020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保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險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勞保、健保、勞工退休金提撥、團體保險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宿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舍</a:t>
                      </a:r>
                    </a:p>
                  </a:txBody>
                  <a:tcPr marL="0" marR="0" marT="400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</a:t>
                      </a:r>
                      <a:r>
                        <a:rPr lang="zh-TW" altLang="en-US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提供</a:t>
                      </a: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zh-TW" altLang="en-US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免費但須共同負擔</a:t>
                      </a:r>
                      <a:r>
                        <a:rPr sz="1800" spc="-5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水電瓦費及公共清潔</a:t>
                      </a:r>
                      <a:r>
                        <a:rPr sz="1800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費</a:t>
                      </a: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膳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食</a:t>
                      </a:r>
                    </a:p>
                  </a:txBody>
                  <a:tcPr marL="0" marR="0" marT="406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供一餐(免費</a:t>
                      </a: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交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通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無提供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 gridSpan="2">
                  <a:txBody>
                    <a:bodyPr/>
                    <a:lstStyle/>
                    <a:p>
                      <a:pPr marL="8223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更換部門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是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8223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面試時間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9400" y="304800"/>
            <a:ext cx="36842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標楷體" panose="03000509000000000000" pitchFamily="65" charset="-120"/>
                <a:ea typeface="標楷體" panose="03000509000000000000" pitchFamily="65" charset="-120"/>
              </a:rPr>
              <a:t>台南</a:t>
            </a:r>
            <a:r>
              <a:rPr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桂田</a:t>
            </a:r>
            <a:r>
              <a:rPr dirty="0">
                <a:latin typeface="標楷體" panose="03000509000000000000" pitchFamily="65" charset="-120"/>
                <a:ea typeface="標楷體" panose="03000509000000000000" pitchFamily="65" charset="-120"/>
              </a:rPr>
              <a:t>酒店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959953"/>
              </p:ext>
            </p:extLst>
          </p:nvPr>
        </p:nvGraphicFramePr>
        <p:xfrm>
          <a:off x="777201" y="4070477"/>
          <a:ext cx="7604799" cy="2223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1125"/>
                <a:gridCol w="4953674"/>
              </a:tblGrid>
              <a:tr h="370840">
                <a:tc>
                  <a:txBody>
                    <a:bodyPr/>
                    <a:lstStyle/>
                    <a:p>
                      <a:pPr marR="854075" algn="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85165" algn="l"/>
                        </a:tabLst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保	險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勞保、健保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R="854075" algn="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85165" algn="l"/>
                        </a:tabLst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宿	舍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854075" algn="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85165" algn="l"/>
                        </a:tabLst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膳	食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供二餐(免費)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R="854075" algn="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85165" algn="l"/>
                        </a:tabLst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交	通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無提供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85407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更換部門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無輪調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854075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面試時間</a:t>
                      </a: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03/31(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)13:30</a:t>
                      </a:r>
                      <a:endParaRPr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293302"/>
              </p:ext>
            </p:extLst>
          </p:nvPr>
        </p:nvGraphicFramePr>
        <p:xfrm>
          <a:off x="762000" y="1219200"/>
          <a:ext cx="7599679" cy="2671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755"/>
                <a:gridCol w="1198245"/>
                <a:gridCol w="2397760"/>
                <a:gridCol w="1899919"/>
              </a:tblGrid>
              <a:tr h="46545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工作職務名稱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36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需求人數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36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工作時間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36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R="47561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zh-TW" altLang="en-US" sz="1800" dirty="0" smtClean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sz="1800" dirty="0" err="1" smtClean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實習津貼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36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760604">
                <a:tc>
                  <a:txBody>
                    <a:bodyPr/>
                    <a:lstStyle/>
                    <a:p>
                      <a:pPr marL="1206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外場服務員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206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中餐廳、西餐廳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36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36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06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~23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排班制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每日工作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小時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36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47498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0" marR="0" marT="8636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房務員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99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99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07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~22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</a:t>
                      </a:r>
                    </a:p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排班制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每日工作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小時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699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47498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0" marR="0" marT="8699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服務中心行李員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38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38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06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~23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</a:t>
                      </a:r>
                    </a:p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排班制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每日工作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小時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38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47498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0" marR="0" marT="838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387588"/>
              </p:ext>
            </p:extLst>
          </p:nvPr>
        </p:nvGraphicFramePr>
        <p:xfrm>
          <a:off x="762000" y="838200"/>
          <a:ext cx="7841614" cy="3305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5710"/>
                <a:gridCol w="1786889"/>
                <a:gridCol w="1880235"/>
                <a:gridCol w="1668780"/>
              </a:tblGrid>
              <a:tr h="5480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72326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房務員</a:t>
                      </a: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(具體力、抗壓性高)</a:t>
                      </a: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10-12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r>
                        <a:rPr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(男女不拘)</a:t>
                      </a: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09:00~18:00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382905">
                        <a:lnSpc>
                          <a:spcPct val="100000"/>
                        </a:lnSpc>
                        <a:spcBef>
                          <a:spcPts val="1460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4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,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飲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外場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(具服務熱忱，可配合輪班)</a:t>
                      </a: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58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30-35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r>
                        <a:rPr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(男女不拘)</a:t>
                      </a:r>
                    </a:p>
                  </a:txBody>
                  <a:tcPr marL="0" marR="0" marT="2006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58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8小時，須輪班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2006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337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飲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內場</a:t>
                      </a:r>
                      <a:r>
                        <a:rPr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(需有丙級技術士證)</a:t>
                      </a: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12-15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r>
                        <a:rPr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(男女不拘)</a:t>
                      </a: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8小時，須輪班</a:t>
                      </a: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2700" algn="ctr">
                        <a:lnSpc>
                          <a:spcPts val="2095"/>
                        </a:lnSpc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客務人員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2700" algn="ctr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(具第二外語(英日)者佳)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4-6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r>
                        <a:rPr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(男女不拘)</a:t>
                      </a: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8小時，須輪班</a:t>
                      </a: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2700" algn="ctr">
                        <a:lnSpc>
                          <a:spcPts val="2095"/>
                        </a:lnSpc>
                      </a:pPr>
                      <a:r>
                        <a:rPr lang="zh-TW" altLang="en-US" sz="1800" spc="-5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健身中心</a:t>
                      </a:r>
                      <a:endParaRPr lang="en-US" altLang="zh-TW" sz="1800" spc="-5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2700" algn="ctr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細心、抗壓性高</a:t>
                      </a: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2-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r>
                        <a:rPr sz="12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(男女不拘)</a:t>
                      </a: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8小時，須輪班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34970" y="129032"/>
            <a:ext cx="33788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台南晶</a:t>
            </a:r>
            <a:r>
              <a:rPr sz="4000" spc="-25" dirty="0"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酒店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736999"/>
              </p:ext>
            </p:extLst>
          </p:nvPr>
        </p:nvGraphicFramePr>
        <p:xfrm>
          <a:off x="762000" y="4343400"/>
          <a:ext cx="7848600" cy="2456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0780"/>
                <a:gridCol w="5417820"/>
              </a:tblGrid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23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	險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勞保、健保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23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	舍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723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	食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二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23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	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  <a:endParaRPr 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143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3/10(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三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)10:00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餐旅系聯合面試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-T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棟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4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樓宴會廳</a:t>
                      </a:r>
                      <a:endParaRPr lang="en-US" altLang="zh-TW" sz="18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4604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3/15(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一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)09:30</a:t>
                      </a:r>
                      <a:endParaRPr lang="zh-TW" altLang="en-US" sz="18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724323"/>
              </p:ext>
            </p:extLst>
          </p:nvPr>
        </p:nvGraphicFramePr>
        <p:xfrm>
          <a:off x="726274" y="977900"/>
          <a:ext cx="7601583" cy="2924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0726"/>
                <a:gridCol w="1981200"/>
                <a:gridCol w="2133600"/>
                <a:gridCol w="1546057"/>
              </a:tblGrid>
              <a:tr h="54610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87705" algn="l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500380" algn="l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活動夥伴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4-5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名，男女不限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419734" algn="l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419734" algn="l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07:30-17:00</a:t>
                      </a:r>
                    </a:p>
                    <a:p>
                      <a:pPr marL="419734" algn="l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08:30-18:30</a:t>
                      </a:r>
                    </a:p>
                    <a:p>
                      <a:pPr marL="419734" algn="l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14:00-22:30</a:t>
                      </a:r>
                    </a:p>
                    <a:p>
                      <a:pPr marL="419734" algn="l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14:30-23:00</a:t>
                      </a:r>
                    </a:p>
                    <a:p>
                      <a:pPr marL="419734" algn="l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en-US" altLang="zh-TW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各部門皆需輪班僅列大致班別</a:t>
                      </a:r>
                      <a:r>
                        <a:rPr lang="en-US" altLang="zh-TW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500380">
                        <a:lnSpc>
                          <a:spcPts val="1975"/>
                        </a:lnSpc>
                      </a:pPr>
                      <a:endParaRPr 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500380">
                        <a:lnSpc>
                          <a:spcPts val="1975"/>
                        </a:lnSpc>
                      </a:pPr>
                      <a:endParaRPr 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500380">
                        <a:lnSpc>
                          <a:spcPts val="1975"/>
                        </a:lnSpc>
                      </a:pPr>
                      <a:endParaRPr 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500380" algn="l">
                        <a:lnSpc>
                          <a:spcPts val="1975"/>
                        </a:lnSpc>
                      </a:pPr>
                      <a:endParaRPr 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500380" algn="l">
                        <a:lnSpc>
                          <a:spcPts val="1975"/>
                        </a:lnSpc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24,000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1270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救生員</a:t>
                      </a:r>
                    </a:p>
                  </a:txBody>
                  <a:tcPr marL="0" marR="0" marT="1143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1-2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名，男女不限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客務禮賓接待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77825" marR="73660" indent="-28194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2-3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名，男女不限</a:t>
                      </a:r>
                    </a:p>
                  </a:txBody>
                  <a:tcPr marL="0" marR="0" marT="844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3879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餐飲服務員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2032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377825" marR="73660" indent="-28194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4-5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，男女不限</a:t>
                      </a:r>
                    </a:p>
                  </a:txBody>
                  <a:tcPr marL="0" marR="0" marT="2032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3879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房務作業員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2032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2-3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，男女不限</a:t>
                      </a:r>
                    </a:p>
                  </a:txBody>
                  <a:tcPr marL="0" marR="0" marT="2032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9400" y="152400"/>
            <a:ext cx="405041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spc="5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趣</a:t>
            </a:r>
            <a:r>
              <a:rPr sz="4400" spc="-15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淘</a:t>
            </a:r>
            <a:r>
              <a:rPr sz="4400" spc="5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漫旅</a:t>
            </a:r>
            <a:r>
              <a:rPr lang="en-US" altLang="zh-TW" sz="4400" spc="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spc="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台南</a:t>
            </a:r>
            <a:r>
              <a:rPr lang="en-US" altLang="zh-TW" sz="4400" spc="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709413"/>
              </p:ext>
            </p:extLst>
          </p:nvPr>
        </p:nvGraphicFramePr>
        <p:xfrm>
          <a:off x="762000" y="4114800"/>
          <a:ext cx="7529017" cy="2477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5367"/>
                <a:gridCol w="1215390"/>
                <a:gridCol w="5128260"/>
              </a:tblGrid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險</a:t>
                      </a: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勞保、健保、團保、勞退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舍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提供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免費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供三餐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免費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7526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通</a:t>
                      </a:r>
                    </a:p>
                  </a:txBody>
                  <a:tcPr marL="0" marR="0" marT="17526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6858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每天一班旅客接駁車至新</a:t>
                      </a:r>
                      <a:r>
                        <a:rPr sz="1800" spc="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營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/嘉義高鐵</a:t>
                      </a:r>
                    </a:p>
                    <a:p>
                      <a:pPr marL="74231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(員工時間配合上合有位置皆可搭</a:t>
                      </a:r>
                      <a:r>
                        <a:rPr sz="1800" spc="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乘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若學生不適應會調整單位</a:t>
                      </a: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381000"/>
            <a:ext cx="612267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40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墾丁</a:t>
            </a:r>
            <a:r>
              <a:rPr lang="zh-TW" altLang="en-US" sz="40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凱</a:t>
            </a:r>
            <a:r>
              <a:rPr lang="zh-TW" altLang="en-US" sz="40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撒</a:t>
            </a:r>
            <a:r>
              <a:rPr lang="zh-TW" altLang="en-US" sz="40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大飯店</a:t>
            </a:r>
            <a:endParaRPr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389515"/>
              </p:ext>
            </p:extLst>
          </p:nvPr>
        </p:nvGraphicFramePr>
        <p:xfrm>
          <a:off x="762000" y="1371600"/>
          <a:ext cx="7601583" cy="4675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845"/>
                <a:gridCol w="1739264"/>
                <a:gridCol w="2028189"/>
                <a:gridCol w="1772285"/>
              </a:tblGrid>
              <a:tr h="42989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工作職務名稱</a:t>
                      </a:r>
                    </a:p>
                  </a:txBody>
                  <a:tcPr marL="0" marR="0" marT="6921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需求人數</a:t>
                      </a:r>
                    </a:p>
                  </a:txBody>
                  <a:tcPr marL="0" marR="0" marT="6921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工作時間</a:t>
                      </a:r>
                    </a:p>
                  </a:txBody>
                  <a:tcPr marL="0" marR="0" marT="6921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5609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實習津貼</a:t>
                      </a:r>
                    </a:p>
                  </a:txBody>
                  <a:tcPr marL="0" marR="0" marT="6921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VIP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理賓接待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員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女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:1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0485" marB="0"/>
                </a:tc>
                <a:tc rowSpan="7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輪班</a:t>
                      </a: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4615" marB="0"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4356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zh-TW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0" marR="0" marT="0" marB="0"/>
                </a:tc>
              </a:tr>
              <a:tr h="37020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精品店銷售出納員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女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:1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</a:p>
                  </a:txBody>
                  <a:tcPr marL="0" marR="0" marT="70485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櫃台禮賓接待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員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男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女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:1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0485" marB="0"/>
                </a:tc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946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800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服務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中心行李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員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男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:1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1120" marB="0"/>
                </a:tc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952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房務部房務員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6129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男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女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:10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50495" marB="0"/>
                </a:tc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lang="zh-TW" altLang="en-US" sz="17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休閒中心活動指導員</a:t>
                      </a:r>
                      <a:endParaRPr sz="17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61290" marB="0"/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1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男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女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:4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</a:p>
                  </a:txBody>
                  <a:tcPr marL="0" marR="0" marT="150495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zh-TW" altLang="en-US" sz="16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芳療中心櫃台接待</a:t>
                      </a:r>
                      <a:endParaRPr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6129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女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:1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50495" marB="0"/>
                </a:tc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西餐廳外場服務員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6129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男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女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:10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50495" marB="0"/>
                </a:tc>
                <a:tc rowSpan="3"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輪班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兩頭班</a:t>
                      </a: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4615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中餐廳外場服務員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6129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男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女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:1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50495" marB="0"/>
                </a:tc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946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356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206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2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7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大廳酒吧外場服務員</a:t>
                      </a:r>
                    </a:p>
                  </a:txBody>
                  <a:tcPr marL="0" marR="0" marT="161290" marB="0"/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1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男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:1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女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:1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</a:p>
                  </a:txBody>
                  <a:tcPr marL="0" marR="0" marT="150495" marB="0"/>
                </a:tc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9461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356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304800"/>
            <a:ext cx="612267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zh-TW" altLang="en-US" sz="40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墾丁</a:t>
            </a:r>
            <a:r>
              <a:rPr lang="zh-TW" altLang="en-US" sz="40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凱</a:t>
            </a:r>
            <a:r>
              <a:rPr lang="zh-TW" altLang="en-US" sz="40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撒</a:t>
            </a:r>
            <a:r>
              <a:rPr lang="zh-TW" altLang="en-US" sz="40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大飯店</a:t>
            </a:r>
            <a:endParaRPr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69775"/>
              </p:ext>
            </p:extLst>
          </p:nvPr>
        </p:nvGraphicFramePr>
        <p:xfrm>
          <a:off x="762000" y="1219200"/>
          <a:ext cx="7602854" cy="2981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1845"/>
                <a:gridCol w="1739264"/>
                <a:gridCol w="2028825"/>
                <a:gridCol w="1772920"/>
              </a:tblGrid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L="1206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2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7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小灣酒吧外場服務員</a:t>
                      </a:r>
                      <a:endParaRPr lang="zh-TW" altLang="en-US" sz="17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61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:1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50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輪班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24,000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L="1143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2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西廚房內場助廚</a:t>
                      </a:r>
                    </a:p>
                  </a:txBody>
                  <a:tcPr marL="0" marR="0" marT="160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1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男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女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:3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</a:p>
                  </a:txBody>
                  <a:tcPr marL="0" marR="0" marT="1498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132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中廚房內場助廚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男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女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:1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3751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西點房內場助廚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男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女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:1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270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輪班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兩頭班</a:t>
                      </a: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3751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餐務組洗滌員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男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女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:2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88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368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52939"/>
              </p:ext>
            </p:extLst>
          </p:nvPr>
        </p:nvGraphicFramePr>
        <p:xfrm>
          <a:off x="762000" y="4343400"/>
          <a:ext cx="7579360" cy="2223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715"/>
                <a:gridCol w="5033645"/>
              </a:tblGrid>
              <a:tr h="37084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850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	險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勞保、健保、團體保險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850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	舍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有提供，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$550/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每月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850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	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供一餐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值勤時提供員工餐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850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	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 err="1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時間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8400" y="152400"/>
            <a:ext cx="4499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墾</a:t>
            </a:r>
            <a:r>
              <a:rPr sz="4400" spc="5" dirty="0">
                <a:latin typeface="標楷體" panose="03000509000000000000" pitchFamily="65" charset="-120"/>
                <a:ea typeface="標楷體" panose="03000509000000000000" pitchFamily="65" charset="-120"/>
              </a:rPr>
              <a:t>丁福</a:t>
            </a:r>
            <a:r>
              <a:rPr sz="4400" spc="-20" dirty="0">
                <a:latin typeface="標楷體" panose="03000509000000000000" pitchFamily="65" charset="-120"/>
                <a:ea typeface="標楷體" panose="03000509000000000000" pitchFamily="65" charset="-120"/>
              </a:rPr>
              <a:t>華</a:t>
            </a:r>
            <a:r>
              <a:rPr sz="4400" spc="5" dirty="0">
                <a:latin typeface="標楷體" panose="03000509000000000000" pitchFamily="65" charset="-120"/>
                <a:ea typeface="標楷體" panose="03000509000000000000" pitchFamily="65" charset="-120"/>
              </a:rPr>
              <a:t>渡假飯店</a:t>
            </a:r>
            <a:endParaRPr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684580"/>
              </p:ext>
            </p:extLst>
          </p:nvPr>
        </p:nvGraphicFramePr>
        <p:xfrm>
          <a:off x="838200" y="4114800"/>
          <a:ext cx="7579360" cy="2223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715"/>
                <a:gridCol w="5033645"/>
              </a:tblGrid>
              <a:tr h="37084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850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	險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勞保、健保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</a:t>
                      </a: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意外險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850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	舍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有提供，每月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350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850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	食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三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850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	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提供購買客運月票補助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50%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 err="1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時間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19746"/>
              </p:ext>
            </p:extLst>
          </p:nvPr>
        </p:nvGraphicFramePr>
        <p:xfrm>
          <a:off x="838200" y="914400"/>
          <a:ext cx="7601583" cy="3041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845"/>
                <a:gridCol w="1739264"/>
                <a:gridCol w="2028189"/>
                <a:gridCol w="1772285"/>
              </a:tblGrid>
              <a:tr h="42989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工作職務名稱</a:t>
                      </a:r>
                    </a:p>
                  </a:txBody>
                  <a:tcPr marL="0" marR="0" marT="6921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需求人數</a:t>
                      </a:r>
                    </a:p>
                  </a:txBody>
                  <a:tcPr marL="0" marR="0" marT="6921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工作時間</a:t>
                      </a:r>
                    </a:p>
                  </a:txBody>
                  <a:tcPr marL="0" marR="0" marT="6921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5609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實習津貼</a:t>
                      </a:r>
                    </a:p>
                  </a:txBody>
                  <a:tcPr marL="0" marR="0" marT="6921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救生組 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具救生證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0485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配合單位輪班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4615" marB="0"/>
                </a:tc>
                <a:tc rowSpan="7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spc="-5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spc="-5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spc="-5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 </a:t>
                      </a:r>
                      <a:endParaRPr lang="en-US" altLang="zh-TW" sz="1800" spc="-5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altLang="zh-TW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24,000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480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房務部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</a:p>
                  </a:txBody>
                  <a:tcPr marL="0" marR="0" marT="7048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08:30-17:00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94615" marB="0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20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餐飲外場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0485" marB="0"/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配合單位輪班</a:t>
                      </a:r>
                    </a:p>
                  </a:txBody>
                  <a:tcPr marL="0" marR="0" marT="94615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7560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服務中心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1120" marB="0"/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配合單位輪班</a:t>
                      </a:r>
                    </a:p>
                  </a:txBody>
                  <a:tcPr marL="0" marR="0" marT="94615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7560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櫃台部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1120" marB="0"/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4615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560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VILLA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1120" marB="0"/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4615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560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休閒部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81280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1120" marB="0"/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94615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5600" y="38100"/>
            <a:ext cx="36842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台北旅店</a:t>
            </a:r>
            <a:endParaRPr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402338"/>
              </p:ext>
            </p:extLst>
          </p:nvPr>
        </p:nvGraphicFramePr>
        <p:xfrm>
          <a:off x="838200" y="4495800"/>
          <a:ext cx="7559040" cy="2156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0780"/>
                <a:gridCol w="5128260"/>
              </a:tblGrid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23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	險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健保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、團體保險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	舍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723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	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供一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到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二餐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或餐費津貼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23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	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視工作學習狀況而定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800" spc="-5" dirty="0" err="1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</a:t>
                      </a:r>
                      <a:r>
                        <a:rPr lang="zh-TW" altLang="en-US" sz="1800" spc="-5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83515" marR="159385" indent="-19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925044"/>
              </p:ext>
            </p:extLst>
          </p:nvPr>
        </p:nvGraphicFramePr>
        <p:xfrm>
          <a:off x="838200" y="914400"/>
          <a:ext cx="75438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19200"/>
                <a:gridCol w="1905000"/>
                <a:gridCol w="2895600"/>
              </a:tblGrid>
              <a:tr h="37084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日間櫃台</a:t>
                      </a: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08:00~20:00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或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08:30~20:30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29,000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元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+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全勤獎金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1,000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元</a:t>
                      </a:r>
                    </a:p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餐廳服務員</a:t>
                      </a: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</a:p>
                  </a:txBody>
                  <a:tcPr marL="0" marR="0" marT="660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06:30~14:30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或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07:00~15:00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或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07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:00~14:30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或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07:00~14:00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或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24,000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每日工時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7hr)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25,200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每日工時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7.5hr)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27,050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每日工時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8hr)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+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全勤獎金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1,000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元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房務人員</a:t>
                      </a:r>
                    </a:p>
                  </a:txBody>
                  <a:tcPr marL="0" marR="0" marT="66675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</a:p>
                  </a:txBody>
                  <a:tcPr marL="0" marR="0" marT="666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09:00~18:00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或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10:00~19:00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28,000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+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全勤獎金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1,000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元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270684"/>
              </p:ext>
            </p:extLst>
          </p:nvPr>
        </p:nvGraphicFramePr>
        <p:xfrm>
          <a:off x="838200" y="1600200"/>
          <a:ext cx="7602218" cy="2098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755"/>
                <a:gridCol w="1422399"/>
                <a:gridCol w="2288540"/>
                <a:gridCol w="1787524"/>
              </a:tblGrid>
              <a:tr h="40132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9278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4386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42418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客務部</a:t>
                      </a: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5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依現場營運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狀況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排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定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443865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4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,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2418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房務部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9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2418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餐飲部外場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20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2481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餐飲部內場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8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</a:p>
                  </a:txBody>
                  <a:tcPr marL="0" marR="0" marT="666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8400" y="381000"/>
            <a:ext cx="44983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台南台</a:t>
            </a:r>
            <a:r>
              <a:rPr sz="4400" spc="-15" dirty="0">
                <a:latin typeface="標楷體" panose="03000509000000000000" pitchFamily="65" charset="-120"/>
                <a:ea typeface="標楷體" panose="03000509000000000000" pitchFamily="65" charset="-120"/>
              </a:rPr>
              <a:t>糖</a:t>
            </a:r>
            <a:r>
              <a:rPr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長榮酒店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987567"/>
              </p:ext>
            </p:extLst>
          </p:nvPr>
        </p:nvGraphicFramePr>
        <p:xfrm>
          <a:off x="914400" y="4191000"/>
          <a:ext cx="7543800" cy="2203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7725"/>
                <a:gridCol w="5426075"/>
              </a:tblGrid>
              <a:tr h="365125">
                <a:tc>
                  <a:txBody>
                    <a:bodyPr/>
                    <a:lstStyle/>
                    <a:p>
                      <a:pPr marL="645160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133096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	險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勞保、健保、勞退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645160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133096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	舍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45160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133096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	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有提供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645160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133096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	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6451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451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03/19(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五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)13:30</a:t>
                      </a:r>
                      <a:endParaRPr sz="1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277487"/>
              </p:ext>
            </p:extLst>
          </p:nvPr>
        </p:nvGraphicFramePr>
        <p:xfrm>
          <a:off x="762000" y="1524000"/>
          <a:ext cx="7696199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080"/>
                <a:gridCol w="1935168"/>
                <a:gridCol w="1043643"/>
                <a:gridCol w="2575147"/>
                <a:gridCol w="1428161"/>
              </a:tblGrid>
              <a:tr h="495935">
                <a:tc gridSpan="2"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</a:tr>
              <a:tr h="483976">
                <a:tc rowSpan="6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飲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部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外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場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習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生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indent="0" algn="l">
                        <a:lnSpc>
                          <a:spcPct val="100000"/>
                        </a:lnSpc>
                        <a:spcBef>
                          <a:spcPts val="685"/>
                        </a:spcBef>
                        <a:buNone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1.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宴會廳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大早班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(05:30~14:00)</a:t>
                      </a:r>
                    </a:p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早班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(07:00~15:30)</a:t>
                      </a:r>
                    </a:p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晚班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(14:00~22:30)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24,000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483976"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8699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2.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遠東咖啡廳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11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483976"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8699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3.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客房餐飲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483976"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8699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4.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醉月樓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6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4839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5.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大廳茶軒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1318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6.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龍蝦牛排餐酒館 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43000">
                <a:tc gridSpan="2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健身中心實習生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3335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日班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(07:00~15:30)</a:t>
                      </a:r>
                    </a:p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晚班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(14:30~23:00)</a:t>
                      </a:r>
                    </a:p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小夜班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(16:00~24:30)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381000"/>
            <a:ext cx="88392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zh-TW" altLang="en-US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香格里拉台南遠東國際大飯店</a:t>
            </a:r>
            <a:endParaRPr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381000"/>
            <a:ext cx="24657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</a:rPr>
              <a:t>廠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商清單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219706"/>
              </p:ext>
            </p:extLst>
          </p:nvPr>
        </p:nvGraphicFramePr>
        <p:xfrm>
          <a:off x="609600" y="1371600"/>
          <a:ext cx="7864475" cy="4137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4875"/>
                <a:gridCol w="5689600"/>
              </a:tblGrid>
              <a:tr h="327025">
                <a:tc>
                  <a:txBody>
                    <a:bodyPr/>
                    <a:lstStyle/>
                    <a:p>
                      <a:pPr marL="20955" algn="ctr">
                        <a:lnSpc>
                          <a:spcPts val="2320"/>
                        </a:lnSpc>
                      </a:pPr>
                      <a:r>
                        <a:rPr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分類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2320"/>
                        </a:lnSpc>
                      </a:pPr>
                      <a:r>
                        <a:rPr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廠商名單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43307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     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      飯店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錦水溫</a:t>
                      </a:r>
                      <a:r>
                        <a:rPr sz="1800" spc="-1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泉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飯店</a:t>
                      </a:r>
                      <a:r>
                        <a:rPr sz="1800" spc="-1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股份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有限公司</a:t>
                      </a:r>
                    </a:p>
                  </a:txBody>
                  <a:tcPr marL="0" marR="0" marT="628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08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老爺府</a:t>
                      </a:r>
                      <a:r>
                        <a:rPr sz="1800" spc="-1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城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實業</a:t>
                      </a:r>
                      <a:r>
                        <a:rPr sz="1800" spc="-1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股份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有限公司</a:t>
                      </a: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 </a:t>
                      </a:r>
                      <a:r>
                        <a:rPr sz="1800" spc="-1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台</a:t>
                      </a:r>
                      <a:r>
                        <a:rPr sz="1800" spc="-1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南老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爺行旅)</a:t>
                      </a: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夏都國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際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開發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股份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有限公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司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屏</a:t>
                      </a:r>
                      <a:r>
                        <a:rPr lang="zh-TW" altLang="en-US" sz="1800" spc="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東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分公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司</a:t>
                      </a:r>
                      <a:r>
                        <a:rPr lang="en-US" altLang="zh-TW" sz="1800" spc="-1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墾丁夏都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070"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承恩建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設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股份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有限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公司</a:t>
                      </a:r>
                      <a:r>
                        <a:rPr lang="zh-TW" altLang="en-US" sz="1800" spc="-1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 </a:t>
                      </a:r>
                      <a:r>
                        <a:rPr lang="en-US" altLang="zh-TW" sz="1800" spc="-1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新竹豐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邑喜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來登大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飯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店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7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台南桂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田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酒店</a:t>
                      </a:r>
                    </a:p>
                  </a:txBody>
                  <a:tcPr marL="0" marR="0" marT="635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0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晶華國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際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酒店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股份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有限公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司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台</a:t>
                      </a:r>
                      <a:r>
                        <a:rPr lang="zh-TW" altLang="en-US" sz="1800" spc="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南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分公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司</a:t>
                      </a:r>
                      <a:r>
                        <a:rPr lang="en-US" altLang="zh-TW" sz="1800" spc="-1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台南晶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英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酒店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07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曾文育樂股公司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台南分公司</a:t>
                      </a:r>
                      <a:r>
                        <a:rPr lang="zh-TW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 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台南趣淘漫旅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r>
                        <a:rPr lang="zh-TW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　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凱薩大飯店股份有限公司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墾丁凱薩大飯店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41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耕頂興業股份有限公司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墾丁福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華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渡假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飯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店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312877"/>
            <a:ext cx="88392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zh-TW" altLang="en-US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香格里拉台南遠東國際大飯店</a:t>
            </a:r>
            <a:endParaRPr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130561"/>
              </p:ext>
            </p:extLst>
          </p:nvPr>
        </p:nvGraphicFramePr>
        <p:xfrm>
          <a:off x="838200" y="3505200"/>
          <a:ext cx="7560309" cy="2203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5390"/>
                <a:gridCol w="1216024"/>
                <a:gridCol w="5128895"/>
              </a:tblGrid>
              <a:tr h="365125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險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</a:t>
                      </a:r>
                      <a:r>
                        <a:rPr sz="1800" spc="-10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</a:t>
                      </a:r>
                      <a:r>
                        <a:rPr sz="1800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健保、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勞退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、團保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舍</a:t>
                      </a:r>
                    </a:p>
                  </a:txBody>
                  <a:tcPr marL="0" marR="0" marT="3746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食</a:t>
                      </a:r>
                    </a:p>
                  </a:txBody>
                  <a:tcPr marL="0" marR="0" marT="4000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供三餐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通</a:t>
                      </a:r>
                    </a:p>
                  </a:txBody>
                  <a:tcPr marL="0" marR="0" marT="3746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 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562392"/>
              </p:ext>
            </p:extLst>
          </p:nvPr>
        </p:nvGraphicFramePr>
        <p:xfrm>
          <a:off x="838200" y="1676400"/>
          <a:ext cx="7543800" cy="1370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9248"/>
                <a:gridCol w="1043643"/>
                <a:gridCol w="2575147"/>
                <a:gridCol w="1275762"/>
              </a:tblGrid>
              <a:tr h="38100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房務員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6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日班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(08:30~17:00)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24,000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洗衣房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日班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(08:30~17:00)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690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392258"/>
              </p:ext>
            </p:extLst>
          </p:nvPr>
        </p:nvGraphicFramePr>
        <p:xfrm>
          <a:off x="838200" y="685800"/>
          <a:ext cx="7602219" cy="295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/>
                <a:gridCol w="4192486"/>
                <a:gridCol w="959903"/>
                <a:gridCol w="1459230"/>
              </a:tblGrid>
              <a:tr h="555530"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426952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餐飲內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場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6637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共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6名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，各分店需求人數請看實習登記本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6637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800" spc="-5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輪班制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278765">
                        <a:lnSpc>
                          <a:spcPct val="100000"/>
                        </a:lnSpc>
                      </a:pP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4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,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460789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餐飲外場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29209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5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共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76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，各分店需求人數請看實習登記本</a:t>
                      </a:r>
                    </a:p>
                  </a:txBody>
                  <a:tcPr marL="0" marR="0" marT="20129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60789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800" spc="-5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客務部</a:t>
                      </a:r>
                      <a:endParaRPr sz="12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29844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206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5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共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22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，各分店需求人數請看實習登記本</a:t>
                      </a:r>
                    </a:p>
                  </a:txBody>
                  <a:tcPr marL="0" marR="0" marT="20129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1957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房務部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587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共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45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，各分店需求人數請看實習登記本</a:t>
                      </a:r>
                    </a:p>
                  </a:txBody>
                  <a:tcPr marL="0" marR="0" marT="1587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1957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休閒部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587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共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16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名，各分店需求人數請看實習登記本</a:t>
                      </a:r>
                    </a:p>
                  </a:txBody>
                  <a:tcPr marL="0" marR="0" marT="1587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7800" y="0"/>
            <a:ext cx="64770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zh-TW" altLang="en-US" sz="4400" spc="5" dirty="0">
                <a:latin typeface="標楷體" panose="03000509000000000000" pitchFamily="65" charset="-120"/>
                <a:ea typeface="標楷體" panose="03000509000000000000" pitchFamily="65" charset="-120"/>
              </a:rPr>
              <a:t>福容大飯店股份有限公司</a:t>
            </a:r>
            <a:endParaRPr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634334"/>
              </p:ext>
            </p:extLst>
          </p:nvPr>
        </p:nvGraphicFramePr>
        <p:xfrm>
          <a:off x="152400" y="3886200"/>
          <a:ext cx="8915400" cy="2807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990600"/>
                <a:gridCol w="6781800"/>
              </a:tblGrid>
              <a:tr h="365125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險</a:t>
                      </a:r>
                      <a:endParaRPr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</a:t>
                      </a:r>
                      <a:r>
                        <a:rPr sz="1600" spc="-10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</a:t>
                      </a:r>
                      <a:r>
                        <a:rPr sz="1600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健保</a:t>
                      </a:r>
                      <a:r>
                        <a:rPr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</a:t>
                      </a:r>
                      <a:r>
                        <a:rPr lang="zh-TW" altLang="en-US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團</a:t>
                      </a:r>
                      <a:r>
                        <a:rPr lang="zh-TW" altLang="en-US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</a:t>
                      </a:r>
                      <a:endParaRPr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舍</a:t>
                      </a:r>
                    </a:p>
                  </a:txBody>
                  <a:tcPr marL="0" marR="0" marT="3746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</a:t>
                      </a:r>
                      <a:r>
                        <a:rPr lang="en-US" altLang="zh-TW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收費</a:t>
                      </a:r>
                      <a:r>
                        <a:rPr lang="en-US" altLang="zh-TW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$500-3,500)</a:t>
                      </a:r>
                      <a:endParaRPr lang="en-US" sz="16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</a:t>
                      </a:r>
                      <a:endParaRPr sz="16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食</a:t>
                      </a:r>
                    </a:p>
                  </a:txBody>
                  <a:tcPr marL="0" marR="0" marT="4000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供一餐</a:t>
                      </a:r>
                      <a:endParaRPr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</a:t>
                      </a:r>
                      <a:endParaRPr sz="16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通</a:t>
                      </a:r>
                    </a:p>
                  </a:txBody>
                  <a:tcPr marL="0" marR="0" marT="3746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  <a:r>
                        <a:rPr lang="zh-TW" altLang="en-US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 </a:t>
                      </a:r>
                      <a:endParaRPr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6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北部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 110</a:t>
                      </a:r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年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03</a:t>
                      </a:r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25</a:t>
                      </a:r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福容台北一館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 13:00</a:t>
                      </a:r>
                    </a:p>
                    <a:p>
                      <a:pPr algn="l"/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中部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 110</a:t>
                      </a:r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年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03</a:t>
                      </a:r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16</a:t>
                      </a:r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福容立寶樂園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 13:00</a:t>
                      </a:r>
                    </a:p>
                    <a:p>
                      <a:pPr algn="l"/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南部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 110</a:t>
                      </a:r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年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03</a:t>
                      </a:r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15</a:t>
                      </a:r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福容高雄店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 13:00</a:t>
                      </a:r>
                    </a:p>
                    <a:p>
                      <a:pPr algn="l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南北面試場次不分實習地區或店別，中部面試場次為麗寶樂園店實習面試</a:t>
                      </a:r>
                      <a:endParaRPr lang="zh-TW" altLang="zh-TW" sz="16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zh-TW" altLang="en-US" sz="44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花蓮遠雄悅來大飯店</a:t>
            </a:r>
            <a:endParaRPr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72328"/>
              </p:ext>
            </p:extLst>
          </p:nvPr>
        </p:nvGraphicFramePr>
        <p:xfrm>
          <a:off x="838200" y="4267200"/>
          <a:ext cx="7560309" cy="2203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5390"/>
                <a:gridCol w="1216024"/>
                <a:gridCol w="5128895"/>
              </a:tblGrid>
              <a:tr h="365125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險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</a:t>
                      </a:r>
                      <a:r>
                        <a:rPr sz="1800" spc="-10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健保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、團保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舍</a:t>
                      </a:r>
                    </a:p>
                  </a:txBody>
                  <a:tcPr marL="0" marR="0" marT="3746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提供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免費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,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水電費另行分攤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食</a:t>
                      </a:r>
                    </a:p>
                  </a:txBody>
                  <a:tcPr marL="0" marR="0" marT="4000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供一餐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通</a:t>
                      </a:r>
                    </a:p>
                  </a:txBody>
                  <a:tcPr marL="0" marR="0" marT="3746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有接駁車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 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72728"/>
              </p:ext>
            </p:extLst>
          </p:nvPr>
        </p:nvGraphicFramePr>
        <p:xfrm>
          <a:off x="838200" y="990600"/>
          <a:ext cx="7543800" cy="2987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9248"/>
                <a:gridCol w="1043643"/>
                <a:gridCol w="1717309"/>
                <a:gridCol w="2133600"/>
              </a:tblGrid>
              <a:tr h="38100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服務中心接待員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小時</a:t>
                      </a: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天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24,</a:t>
                      </a: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6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00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25,600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30,600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依職位不同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房務員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10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餐飲服務員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15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助廚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商品銷售員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活動指導員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救生員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952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52877" y="258318"/>
            <a:ext cx="44983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台北六福萬怡</a:t>
            </a:r>
            <a:r>
              <a:rPr sz="44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酒店</a:t>
            </a:r>
            <a:endParaRPr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47551"/>
              </p:ext>
            </p:extLst>
          </p:nvPr>
        </p:nvGraphicFramePr>
        <p:xfrm>
          <a:off x="749871" y="4501007"/>
          <a:ext cx="7816215" cy="2204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0780"/>
                <a:gridCol w="5385435"/>
              </a:tblGrid>
              <a:tr h="36576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	險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</a:t>
                      </a:r>
                      <a:r>
                        <a:rPr sz="1800" spc="-5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健保</a:t>
                      </a: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、團保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	舍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	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供餐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免費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	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需視營運需求而訂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891454"/>
              </p:ext>
            </p:extLst>
          </p:nvPr>
        </p:nvGraphicFramePr>
        <p:xfrm>
          <a:off x="838200" y="990600"/>
          <a:ext cx="7543800" cy="3342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800"/>
                <a:gridCol w="990600"/>
                <a:gridCol w="1600200"/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行政貴賓</a:t>
                      </a: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禮賓接待</a:t>
                      </a: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服務中心人員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6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需配合早、晚班輪班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24,</a:t>
                      </a: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00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房務員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9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宴會外場服務員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敘日全日餐廳外場服務員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粵亮廣式料理外場服務員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大廳酒吧外場服務員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敘日西廚三號廚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西點央廚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8400" y="381000"/>
            <a:ext cx="44983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富信大飯</a:t>
            </a:r>
            <a:r>
              <a:rPr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店</a:t>
            </a:r>
            <a:endParaRPr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311715"/>
              </p:ext>
            </p:extLst>
          </p:nvPr>
        </p:nvGraphicFramePr>
        <p:xfrm>
          <a:off x="838200" y="3733800"/>
          <a:ext cx="7620000" cy="2204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0780"/>
                <a:gridCol w="5189220"/>
              </a:tblGrid>
              <a:tr h="36576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	險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</a:t>
                      </a:r>
                      <a:r>
                        <a:rPr sz="1800" spc="-5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健保</a:t>
                      </a: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、勞退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	舍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收費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$1,000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	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一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	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8069"/>
              </p:ext>
            </p:extLst>
          </p:nvPr>
        </p:nvGraphicFramePr>
        <p:xfrm>
          <a:off x="838200" y="1828800"/>
          <a:ext cx="7620000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800"/>
                <a:gridCol w="990600"/>
                <a:gridCol w="1600200"/>
                <a:gridCol w="1676400"/>
              </a:tblGrid>
              <a:tr h="38100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房務部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2-3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小時</a:t>
                      </a: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日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24,</a:t>
                      </a: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00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餐飲部外場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2-3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284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8800" y="9525"/>
            <a:ext cx="56388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台南大員皇冠假日酒店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158976"/>
              </p:ext>
            </p:extLst>
          </p:nvPr>
        </p:nvGraphicFramePr>
        <p:xfrm>
          <a:off x="825500" y="4641215"/>
          <a:ext cx="7667625" cy="2204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6980"/>
                <a:gridCol w="5160645"/>
              </a:tblGrid>
              <a:tr h="36576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	險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</a:t>
                      </a:r>
                      <a:r>
                        <a:rPr sz="1800" spc="-5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健保</a:t>
                      </a: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、團保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	舍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	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三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	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3/25(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四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客房部門面試 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800" baseline="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 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3/29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一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餐飲部面試</a:t>
                      </a:r>
                      <a:endParaRPr sz="1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541395"/>
              </p:ext>
            </p:extLst>
          </p:nvPr>
        </p:nvGraphicFramePr>
        <p:xfrm>
          <a:off x="838200" y="685800"/>
          <a:ext cx="7620000" cy="3886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2514600"/>
                <a:gridCol w="1686983"/>
                <a:gridCol w="1111250"/>
                <a:gridCol w="1164167"/>
              </a:tblGrid>
              <a:tr h="38100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客務部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行政酒廊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輪班制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24,</a:t>
                      </a: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00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總機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13335" algn="l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  房務部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12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457200">
                <a:tc rowSpan="5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餐飲部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Bar</a:t>
                      </a: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altLang="zh-TW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19</a:t>
                      </a: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自助餐廳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中餐廳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日料餐廳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zh-TW" altLang="en-US" sz="17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宴會廳</a:t>
                      </a: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17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lang="en-US" altLang="zh-TW" sz="17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422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7441" y="2958845"/>
            <a:ext cx="254000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旅行社</a:t>
            </a:r>
          </a:p>
        </p:txBody>
      </p:sp>
      <p:sp>
        <p:nvSpPr>
          <p:cNvPr id="3" name="object 3"/>
          <p:cNvSpPr/>
          <p:nvPr/>
        </p:nvSpPr>
        <p:spPr>
          <a:xfrm>
            <a:off x="7055866" y="361695"/>
            <a:ext cx="2088514" cy="6496685"/>
          </a:xfrm>
          <a:custGeom>
            <a:avLst/>
            <a:gdLst/>
            <a:ahLst/>
            <a:cxnLst/>
            <a:rect l="l" t="t" r="r" b="b"/>
            <a:pathLst>
              <a:path w="2088515" h="6496684">
                <a:moveTo>
                  <a:pt x="2088133" y="0"/>
                </a:moveTo>
                <a:lnTo>
                  <a:pt x="0" y="6496302"/>
                </a:lnTo>
                <a:lnTo>
                  <a:pt x="2088133" y="6496302"/>
                </a:lnTo>
                <a:lnTo>
                  <a:pt x="2088133" y="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55866" y="361695"/>
            <a:ext cx="2088514" cy="6496685"/>
          </a:xfrm>
          <a:custGeom>
            <a:avLst/>
            <a:gdLst/>
            <a:ahLst/>
            <a:cxnLst/>
            <a:rect l="l" t="t" r="r" b="b"/>
            <a:pathLst>
              <a:path w="2088515" h="6496684">
                <a:moveTo>
                  <a:pt x="2088133" y="6496302"/>
                </a:moveTo>
                <a:lnTo>
                  <a:pt x="0" y="6496302"/>
                </a:lnTo>
                <a:lnTo>
                  <a:pt x="2088133" y="0"/>
                </a:lnTo>
                <a:lnTo>
                  <a:pt x="2088133" y="6496302"/>
                </a:lnTo>
                <a:close/>
              </a:path>
            </a:pathLst>
          </a:custGeom>
          <a:ln w="12699">
            <a:solidFill>
              <a:srgbClr val="F4B0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47695" y="0"/>
            <a:ext cx="6496685" cy="2088514"/>
          </a:xfrm>
          <a:custGeom>
            <a:avLst/>
            <a:gdLst/>
            <a:ahLst/>
            <a:cxnLst/>
            <a:rect l="l" t="t" r="r" b="b"/>
            <a:pathLst>
              <a:path w="6496684" h="2088514">
                <a:moveTo>
                  <a:pt x="6496304" y="0"/>
                </a:moveTo>
                <a:lnTo>
                  <a:pt x="0" y="0"/>
                </a:lnTo>
                <a:lnTo>
                  <a:pt x="6496304" y="2088134"/>
                </a:lnTo>
                <a:lnTo>
                  <a:pt x="6496304" y="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47695" y="0"/>
            <a:ext cx="6496685" cy="2088514"/>
          </a:xfrm>
          <a:custGeom>
            <a:avLst/>
            <a:gdLst/>
            <a:ahLst/>
            <a:cxnLst/>
            <a:rect l="l" t="t" r="r" b="b"/>
            <a:pathLst>
              <a:path w="6496684" h="2088514">
                <a:moveTo>
                  <a:pt x="6496304" y="0"/>
                </a:moveTo>
                <a:lnTo>
                  <a:pt x="6496304" y="2088134"/>
                </a:lnTo>
                <a:lnTo>
                  <a:pt x="0" y="0"/>
                </a:lnTo>
                <a:lnTo>
                  <a:pt x="6496304" y="0"/>
                </a:lnTo>
                <a:close/>
              </a:path>
            </a:pathLst>
          </a:custGeom>
          <a:ln w="12700">
            <a:solidFill>
              <a:srgbClr val="F4B0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4958" y="198577"/>
            <a:ext cx="67310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鴻禧旅行社股份有限公司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319581"/>
              </p:ext>
            </p:extLst>
          </p:nvPr>
        </p:nvGraphicFramePr>
        <p:xfrm>
          <a:off x="152400" y="1014475"/>
          <a:ext cx="8763000" cy="329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1828800"/>
                <a:gridCol w="2438400"/>
                <a:gridCol w="2819400"/>
              </a:tblGrid>
              <a:tr h="46482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61658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</a:tr>
              <a:tr h="2834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國旅團輔實習生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35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7589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台北總公司10人</a:t>
                      </a:r>
                    </a:p>
                    <a:p>
                      <a:pPr marL="23241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台中分公司5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人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四週教育訓練期，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上班時間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08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30~18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；教育訓練期後，視出團實際狀況而定，回團後適時給予補休。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102870" marR="79375" indent="-1905" algn="l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第一個月教育訓練期間之津貼：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6,000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元；第二個月起如跟團見習，生活津貼為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(1,400-1,500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日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，每月津貼金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(15,000~23,000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月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,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依實際跟團見習天數而定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。</a:t>
                      </a:r>
                    </a:p>
                  </a:txBody>
                  <a:tcPr marL="0" marR="0" marT="3683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731381"/>
              </p:ext>
            </p:extLst>
          </p:nvPr>
        </p:nvGraphicFramePr>
        <p:xfrm>
          <a:off x="893952" y="4440554"/>
          <a:ext cx="7559040" cy="2204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0780"/>
                <a:gridCol w="5128260"/>
              </a:tblGrid>
              <a:tr h="36512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23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	險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健保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	舍</a:t>
                      </a: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不提供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sz="1800" spc="-5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出團時提供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723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	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不提供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出團時提供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697230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	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不提供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出團時提供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</a:t>
                      </a:r>
                      <a:r>
                        <a:rPr sz="1800" dirty="0" err="1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時間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152400"/>
            <a:ext cx="55118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花翎旅行社股份公司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091557"/>
              </p:ext>
            </p:extLst>
          </p:nvPr>
        </p:nvGraphicFramePr>
        <p:xfrm>
          <a:off x="152400" y="1143000"/>
          <a:ext cx="8839200" cy="208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2057400"/>
                <a:gridCol w="1981200"/>
                <a:gridCol w="3276600"/>
              </a:tblGrid>
              <a:tr h="44005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</a:p>
                  </a:txBody>
                  <a:tcPr marL="0" marR="0" marT="74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</a:p>
                  </a:txBody>
                  <a:tcPr marL="0" marR="0" marT="74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</a:p>
                  </a:txBody>
                  <a:tcPr marL="0" marR="0" marT="74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</a:tr>
              <a:tr h="1010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45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國內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領團人員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633095" marR="611505" algn="l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男: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不拘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633095" marR="611505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女: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不拘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1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l">
                        <a:lnSpc>
                          <a:spcPct val="100000"/>
                        </a:lnSpc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09:00-16:00</a:t>
                      </a:r>
                    </a:p>
                    <a:p>
                      <a:pPr marL="13335" algn="l"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周休二日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3335" algn="l"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按國並假日休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補假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90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102870" marR="79375" indent="-1905" algn="l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第一個月訓練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期間發放實習貼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$10,000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月；第二個月起至實習結束日，依照實際領團天數提供，生活津貼，非過夜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$1,000-1,200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日；過夜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1,200-1,500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日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480786"/>
              </p:ext>
            </p:extLst>
          </p:nvPr>
        </p:nvGraphicFramePr>
        <p:xfrm>
          <a:off x="838200" y="3810000"/>
          <a:ext cx="7557770" cy="2203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755"/>
                <a:gridCol w="1215390"/>
                <a:gridCol w="5127625"/>
              </a:tblGrid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險</a:t>
                      </a: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健保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舍</a:t>
                      </a: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領團時提供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領團時提供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領團時提供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8697" y="2958845"/>
            <a:ext cx="337820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休閒農場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304800"/>
            <a:ext cx="24657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</a:rPr>
              <a:t>廠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商清單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502832"/>
              </p:ext>
            </p:extLst>
          </p:nvPr>
        </p:nvGraphicFramePr>
        <p:xfrm>
          <a:off x="609600" y="1295400"/>
          <a:ext cx="7864475" cy="3747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4670"/>
                <a:gridCol w="6059805"/>
              </a:tblGrid>
              <a:tr h="327025">
                <a:tc>
                  <a:txBody>
                    <a:bodyPr/>
                    <a:lstStyle/>
                    <a:p>
                      <a:pPr marL="20955" algn="ctr">
                        <a:lnSpc>
                          <a:spcPts val="2320"/>
                        </a:lnSpc>
                      </a:pPr>
                      <a:r>
                        <a:rPr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分類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2320"/>
                        </a:lnSpc>
                      </a:pPr>
                      <a:r>
                        <a:rPr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廠商名單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43307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飯店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台北旅店</a:t>
                      </a:r>
                    </a:p>
                  </a:txBody>
                  <a:tcPr marL="0" marR="0" marT="641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7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0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台南台</a:t>
                      </a:r>
                      <a:r>
                        <a:rPr lang="zh-TW" altLang="en-US" sz="1800" spc="-1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糖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長榮</a:t>
                      </a:r>
                      <a:r>
                        <a:rPr lang="zh-TW" altLang="en-US" sz="1800" spc="-1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酒店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08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 香格里拉台南遠東國際大飯店</a:t>
                      </a: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福容大飯店股份有限公司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070">
                <a:tc vMerge="1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花蓮遠雄悅來大飯店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7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台北六福開發股份有限公司南港分公司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台北六福萬怡酒店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41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0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富信大飯店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070">
                <a:tc vMerge="1"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台南大員皇冠假日酒店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41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7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8710" y="501523"/>
            <a:ext cx="736854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5" dirty="0">
                <a:latin typeface="標楷體" panose="03000509000000000000" pitchFamily="65" charset="-120"/>
                <a:ea typeface="標楷體" panose="03000509000000000000" pitchFamily="65" charset="-120"/>
              </a:rPr>
              <a:t>通</a:t>
            </a:r>
            <a:r>
              <a:rPr sz="34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霄休</a:t>
            </a:r>
            <a:r>
              <a:rPr sz="3400" spc="5" dirty="0">
                <a:latin typeface="標楷體" panose="03000509000000000000" pitchFamily="65" charset="-120"/>
                <a:ea typeface="標楷體" panose="03000509000000000000" pitchFamily="65" charset="-120"/>
              </a:rPr>
              <a:t>閒</a:t>
            </a:r>
            <a:r>
              <a:rPr sz="34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農業</a:t>
            </a:r>
            <a:r>
              <a:rPr sz="3400" spc="5" dirty="0">
                <a:latin typeface="標楷體" panose="03000509000000000000" pitchFamily="65" charset="-120"/>
                <a:ea typeface="標楷體" panose="03000509000000000000" pitchFamily="65" charset="-120"/>
              </a:rPr>
              <a:t>股</a:t>
            </a:r>
            <a:r>
              <a:rPr sz="34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份有</a:t>
            </a:r>
            <a:r>
              <a:rPr sz="3400" spc="5" dirty="0">
                <a:latin typeface="標楷體" panose="03000509000000000000" pitchFamily="65" charset="-120"/>
                <a:ea typeface="標楷體" panose="03000509000000000000" pitchFamily="65" charset="-120"/>
              </a:rPr>
              <a:t>限</a:t>
            </a:r>
            <a:r>
              <a:rPr sz="34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公</a:t>
            </a:r>
            <a:r>
              <a:rPr sz="3400" spc="20" dirty="0">
                <a:latin typeface="標楷體" panose="03000509000000000000" pitchFamily="65" charset="-120"/>
                <a:ea typeface="標楷體" panose="03000509000000000000" pitchFamily="65" charset="-120"/>
              </a:rPr>
              <a:t>司</a:t>
            </a:r>
            <a:r>
              <a:rPr sz="3400" spc="-15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sz="3400" spc="5" dirty="0">
                <a:latin typeface="標楷體" panose="03000509000000000000" pitchFamily="65" charset="-120"/>
                <a:ea typeface="標楷體" panose="03000509000000000000" pitchFamily="65" charset="-120"/>
              </a:rPr>
              <a:t>飛</a:t>
            </a:r>
            <a:r>
              <a:rPr sz="34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牛牧</a:t>
            </a:r>
            <a:r>
              <a:rPr sz="3400" spc="10" dirty="0">
                <a:latin typeface="標楷體" panose="03000509000000000000" pitchFamily="65" charset="-120"/>
                <a:ea typeface="標楷體" panose="03000509000000000000" pitchFamily="65" charset="-120"/>
              </a:rPr>
              <a:t>場</a:t>
            </a:r>
            <a:r>
              <a:rPr sz="34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408500"/>
              </p:ext>
            </p:extLst>
          </p:nvPr>
        </p:nvGraphicFramePr>
        <p:xfrm>
          <a:off x="609600" y="1447800"/>
          <a:ext cx="7763508" cy="1856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3470"/>
                <a:gridCol w="1643965"/>
                <a:gridCol w="1815514"/>
                <a:gridCol w="1940559"/>
              </a:tblGrid>
              <a:tr h="375285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L="647065" algn="l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L="5194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餐飲外場服務人員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人，男女不拘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143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15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輪班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制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25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519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4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,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動物照護解說人員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人，男女不拘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  <a:tr h="50927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客服人員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人，男女不拘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745843"/>
              </p:ext>
            </p:extLst>
          </p:nvPr>
        </p:nvGraphicFramePr>
        <p:xfrm>
          <a:off x="685800" y="3810000"/>
          <a:ext cx="7560309" cy="2204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5390"/>
                <a:gridCol w="1216024"/>
                <a:gridCol w="5128895"/>
              </a:tblGrid>
              <a:tr h="365760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險</a:t>
                      </a: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</a:t>
                      </a: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健保、</a:t>
                      </a:r>
                      <a:r>
                        <a:rPr sz="1800" spc="-5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團體保險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舍</a:t>
                      </a: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有(500/月)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食</a:t>
                      </a:r>
                    </a:p>
                  </a:txBody>
                  <a:tcPr marL="0" marR="0" marT="406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供三餐（免費）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除非特殊狀況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55866" y="361695"/>
            <a:ext cx="2088514" cy="6496685"/>
          </a:xfrm>
          <a:custGeom>
            <a:avLst/>
            <a:gdLst/>
            <a:ahLst/>
            <a:cxnLst/>
            <a:rect l="l" t="t" r="r" b="b"/>
            <a:pathLst>
              <a:path w="2088515" h="6496684">
                <a:moveTo>
                  <a:pt x="2088133" y="0"/>
                </a:moveTo>
                <a:lnTo>
                  <a:pt x="0" y="6496302"/>
                </a:lnTo>
                <a:lnTo>
                  <a:pt x="2088133" y="6496302"/>
                </a:lnTo>
                <a:lnTo>
                  <a:pt x="2088133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55866" y="361695"/>
            <a:ext cx="2088514" cy="6496685"/>
          </a:xfrm>
          <a:custGeom>
            <a:avLst/>
            <a:gdLst/>
            <a:ahLst/>
            <a:cxnLst/>
            <a:rect l="l" t="t" r="r" b="b"/>
            <a:pathLst>
              <a:path w="2088515" h="6496684">
                <a:moveTo>
                  <a:pt x="2088133" y="6496302"/>
                </a:moveTo>
                <a:lnTo>
                  <a:pt x="0" y="6496302"/>
                </a:lnTo>
                <a:lnTo>
                  <a:pt x="2088133" y="0"/>
                </a:lnTo>
                <a:lnTo>
                  <a:pt x="2088133" y="6496302"/>
                </a:lnTo>
                <a:close/>
              </a:path>
            </a:pathLst>
          </a:custGeom>
          <a:ln w="12699">
            <a:solidFill>
              <a:srgbClr val="E475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47695" y="14477"/>
            <a:ext cx="6496685" cy="2088514"/>
          </a:xfrm>
          <a:custGeom>
            <a:avLst/>
            <a:gdLst/>
            <a:ahLst/>
            <a:cxnLst/>
            <a:rect l="l" t="t" r="r" b="b"/>
            <a:pathLst>
              <a:path w="6496684" h="2088514">
                <a:moveTo>
                  <a:pt x="6496304" y="0"/>
                </a:moveTo>
                <a:lnTo>
                  <a:pt x="0" y="0"/>
                </a:lnTo>
                <a:lnTo>
                  <a:pt x="6496304" y="2088134"/>
                </a:lnTo>
                <a:lnTo>
                  <a:pt x="649630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47695" y="14477"/>
            <a:ext cx="6496685" cy="2088514"/>
          </a:xfrm>
          <a:custGeom>
            <a:avLst/>
            <a:gdLst/>
            <a:ahLst/>
            <a:cxnLst/>
            <a:rect l="l" t="t" r="r" b="b"/>
            <a:pathLst>
              <a:path w="6496684" h="2088514">
                <a:moveTo>
                  <a:pt x="6496304" y="0"/>
                </a:moveTo>
                <a:lnTo>
                  <a:pt x="6496304" y="2088134"/>
                </a:lnTo>
                <a:lnTo>
                  <a:pt x="0" y="0"/>
                </a:lnTo>
                <a:lnTo>
                  <a:pt x="6496304" y="0"/>
                </a:lnTo>
                <a:close/>
              </a:path>
            </a:pathLst>
          </a:custGeom>
          <a:ln w="12700">
            <a:solidFill>
              <a:srgbClr val="E475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24304" y="2893263"/>
            <a:ext cx="170243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餐廳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9882" y="271094"/>
            <a:ext cx="55149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標楷體" panose="03000509000000000000" pitchFamily="65" charset="-120"/>
                <a:ea typeface="標楷體" panose="03000509000000000000" pitchFamily="65" charset="-120"/>
              </a:rPr>
              <a:t>聯盈發國際有限公司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429695"/>
              </p:ext>
            </p:extLst>
          </p:nvPr>
        </p:nvGraphicFramePr>
        <p:xfrm>
          <a:off x="404050" y="1589407"/>
          <a:ext cx="8392159" cy="1779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9245"/>
                <a:gridCol w="1598295"/>
                <a:gridCol w="2194560"/>
                <a:gridCol w="1750059"/>
              </a:tblGrid>
              <a:tr h="499109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4706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門市外場實習生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990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:男女不拘</a:t>
                      </a: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lang="en-US" altLang="zh-TW" sz="1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小時</a:t>
                      </a:r>
                      <a:endParaRPr lang="en-US" altLang="zh-TW" sz="18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排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輪班</a:t>
                      </a:r>
                      <a:endParaRPr sz="18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4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24,000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門市內場實習生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4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:男女不拘</a:t>
                      </a: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4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250763"/>
              </p:ext>
            </p:extLst>
          </p:nvPr>
        </p:nvGraphicFramePr>
        <p:xfrm>
          <a:off x="820661" y="3962400"/>
          <a:ext cx="7557770" cy="2234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755"/>
                <a:gridCol w="1215390"/>
                <a:gridCol w="5127625"/>
              </a:tblGrid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險</a:t>
                      </a: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勞保、健保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舍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供一餐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</a:t>
                      </a:r>
                      <a:r>
                        <a:rPr sz="1800" spc="-5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輪調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771743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 algn="ctr">
              <a:lnSpc>
                <a:spcPct val="100000"/>
              </a:lnSpc>
              <a:spcBef>
                <a:spcPts val="100"/>
              </a:spcBef>
            </a:pPr>
            <a:r>
              <a:rPr spc="-5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鼎泰豐小</a:t>
            </a:r>
            <a:r>
              <a:rPr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吃</a:t>
            </a:r>
            <a:r>
              <a:rPr spc="-5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股份有限公</a:t>
            </a:r>
            <a:r>
              <a:rPr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司</a:t>
            </a:r>
            <a:endParaRPr spc="-5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495485"/>
              </p:ext>
            </p:extLst>
          </p:nvPr>
        </p:nvGraphicFramePr>
        <p:xfrm>
          <a:off x="609600" y="1219200"/>
          <a:ext cx="7696200" cy="2541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/>
                <a:gridCol w="1295400"/>
                <a:gridCol w="2362200"/>
                <a:gridCol w="1905000"/>
              </a:tblGrid>
              <a:tr h="59817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530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530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730250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530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530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61976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餐飲實習生</a:t>
                      </a:r>
                    </a:p>
                  </a:txBody>
                  <a:tcPr marL="0" marR="0" marT="150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60名</a:t>
                      </a:r>
                    </a:p>
                  </a:txBody>
                  <a:tcPr marL="0" marR="0" marT="164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</a:t>
                      </a:r>
                      <a:r>
                        <a:rPr sz="16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小時</a:t>
                      </a:r>
                      <a:endParaRPr sz="16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sz="16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中</a:t>
                      </a:r>
                      <a:r>
                        <a:rPr sz="1600" spc="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間</a:t>
                      </a:r>
                      <a:r>
                        <a:rPr sz="16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空班</a:t>
                      </a:r>
                      <a:r>
                        <a:rPr sz="1600" spc="1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約</a:t>
                      </a:r>
                      <a:r>
                        <a:rPr sz="1600" spc="-1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sz="16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小</a:t>
                      </a:r>
                      <a:r>
                        <a:rPr sz="1600" spc="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時</a:t>
                      </a:r>
                      <a:r>
                        <a:rPr sz="16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6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26,400~31,000元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64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61976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點心實習生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50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</a:p>
                  </a:txBody>
                  <a:tcPr marL="0" marR="0" marT="164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</a:t>
                      </a:r>
                      <a:r>
                        <a:rPr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小時</a:t>
                      </a:r>
                      <a:endParaRPr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sz="16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中</a:t>
                      </a:r>
                      <a:r>
                        <a:rPr sz="1600" spc="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間</a:t>
                      </a:r>
                      <a:r>
                        <a:rPr sz="16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空班</a:t>
                      </a:r>
                      <a:r>
                        <a:rPr sz="1600" spc="1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約</a:t>
                      </a:r>
                      <a:r>
                        <a:rPr sz="1600" spc="-1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sz="16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小</a:t>
                      </a:r>
                      <a:r>
                        <a:rPr sz="1600" spc="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時</a:t>
                      </a:r>
                      <a:r>
                        <a:rPr sz="16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5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,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00~3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,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</a:p>
                  </a:txBody>
                  <a:tcPr marL="0" marR="0" marT="164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</a:tr>
              <a:tr h="70358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傳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菜</a:t>
                      </a: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92405" marB="0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</a:p>
                  </a:txBody>
                  <a:tcPr marL="0" marR="0" marT="1905" marB="0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8</a:t>
                      </a:r>
                      <a:r>
                        <a:rPr sz="16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小時</a:t>
                      </a:r>
                      <a:endParaRPr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(中</a:t>
                      </a: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間</a:t>
                      </a:r>
                      <a:r>
                        <a:rPr sz="16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空</a:t>
                      </a:r>
                      <a:r>
                        <a:rPr sz="1600" spc="-1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班</a:t>
                      </a:r>
                      <a:r>
                        <a:rPr sz="1600" spc="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約</a:t>
                      </a:r>
                      <a:r>
                        <a:rPr sz="1600" spc="-1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</a:t>
                      </a:r>
                      <a:r>
                        <a:rPr sz="1600" spc="-1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小</a:t>
                      </a:r>
                      <a:r>
                        <a:rPr sz="16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時</a:t>
                      </a:r>
                      <a:r>
                        <a:rPr sz="16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00330" marB="0"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25,800~30,300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</a:p>
                  </a:txBody>
                  <a:tcPr marL="0" marR="0" marT="1905" marB="0"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835551"/>
              </p:ext>
            </p:extLst>
          </p:nvPr>
        </p:nvGraphicFramePr>
        <p:xfrm>
          <a:off x="685800" y="4191000"/>
          <a:ext cx="7559040" cy="2158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0780"/>
                <a:gridCol w="5128260"/>
              </a:tblGrid>
              <a:tr h="92074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409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	險</a:t>
                      </a:r>
                    </a:p>
                  </a:txBody>
                  <a:tcPr marL="0" marR="0" marT="520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勞保、健保</a:t>
                      </a:r>
                    </a:p>
                  </a:txBody>
                  <a:tcPr marL="0" marR="0" marT="520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	舍</a:t>
                      </a: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僅台北地區提供，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4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5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00-5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5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月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，水電瓦斯另計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0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	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依工作時間跨時段免費提供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0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	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3/9(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二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)10:00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或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14:00</a:t>
                      </a:r>
                      <a:endParaRPr sz="1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55866" y="361695"/>
            <a:ext cx="2088514" cy="6496685"/>
          </a:xfrm>
          <a:custGeom>
            <a:avLst/>
            <a:gdLst/>
            <a:ahLst/>
            <a:cxnLst/>
            <a:rect l="l" t="t" r="r" b="b"/>
            <a:pathLst>
              <a:path w="2088515" h="6496684">
                <a:moveTo>
                  <a:pt x="2088133" y="0"/>
                </a:moveTo>
                <a:lnTo>
                  <a:pt x="0" y="6496302"/>
                </a:lnTo>
                <a:lnTo>
                  <a:pt x="2088133" y="6496302"/>
                </a:lnTo>
                <a:lnTo>
                  <a:pt x="2088133" y="0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74916" y="361315"/>
            <a:ext cx="2088514" cy="6496685"/>
          </a:xfrm>
          <a:custGeom>
            <a:avLst/>
            <a:gdLst/>
            <a:ahLst/>
            <a:cxnLst/>
            <a:rect l="l" t="t" r="r" b="b"/>
            <a:pathLst>
              <a:path w="2088515" h="6496684">
                <a:moveTo>
                  <a:pt x="2088133" y="6496302"/>
                </a:moveTo>
                <a:lnTo>
                  <a:pt x="0" y="6496302"/>
                </a:lnTo>
                <a:lnTo>
                  <a:pt x="2088133" y="0"/>
                </a:lnTo>
                <a:lnTo>
                  <a:pt x="2088133" y="649630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699">
            <a:solidFill>
              <a:srgbClr val="FFD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47695" y="0"/>
            <a:ext cx="6496685" cy="2088514"/>
          </a:xfrm>
          <a:custGeom>
            <a:avLst/>
            <a:gdLst/>
            <a:ahLst/>
            <a:cxnLst/>
            <a:rect l="l" t="t" r="r" b="b"/>
            <a:pathLst>
              <a:path w="6496684" h="2088514">
                <a:moveTo>
                  <a:pt x="6496304" y="0"/>
                </a:moveTo>
                <a:lnTo>
                  <a:pt x="0" y="0"/>
                </a:lnTo>
                <a:lnTo>
                  <a:pt x="6496304" y="2088134"/>
                </a:lnTo>
                <a:lnTo>
                  <a:pt x="6496304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47695" y="0"/>
            <a:ext cx="6496685" cy="2088514"/>
          </a:xfrm>
          <a:custGeom>
            <a:avLst/>
            <a:gdLst/>
            <a:ahLst/>
            <a:cxnLst/>
            <a:rect l="l" t="t" r="r" b="b"/>
            <a:pathLst>
              <a:path w="6496684" h="2088514">
                <a:moveTo>
                  <a:pt x="6496304" y="0"/>
                </a:moveTo>
                <a:lnTo>
                  <a:pt x="6496304" y="2088134"/>
                </a:lnTo>
                <a:lnTo>
                  <a:pt x="0" y="0"/>
                </a:lnTo>
                <a:lnTo>
                  <a:pt x="6496304" y="0"/>
                </a:lnTo>
                <a:close/>
              </a:path>
            </a:pathLst>
          </a:custGeom>
          <a:ln w="12700">
            <a:solidFill>
              <a:srgbClr val="FFD9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97557" y="2958845"/>
            <a:ext cx="170180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其他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06849"/>
              </p:ext>
            </p:extLst>
          </p:nvPr>
        </p:nvGraphicFramePr>
        <p:xfrm>
          <a:off x="785215" y="1608074"/>
          <a:ext cx="7602219" cy="14585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0555"/>
                <a:gridCol w="1710690"/>
                <a:gridCol w="2404745"/>
                <a:gridCol w="1586229"/>
              </a:tblGrid>
              <a:tr h="544195"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工作職務名稱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26364" marB="0"/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需求人數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26364" marB="0"/>
                </a:tc>
                <a:tc>
                  <a:txBody>
                    <a:bodyPr/>
                    <a:lstStyle/>
                    <a:p>
                      <a:pPr marL="7524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工作時間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26364" marB="0"/>
                </a:tc>
                <a:tc>
                  <a:txBody>
                    <a:bodyPr/>
                    <a:lstStyle/>
                    <a:p>
                      <a:pPr marR="320675" algn="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實習津貼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26364" marB="0"/>
                </a:tc>
              </a:tr>
              <a:tr h="914400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服務部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lang="en-US" altLang="zh-TW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導覽、解說、服務台諮詢</a:t>
                      </a:r>
                      <a:r>
                        <a:rPr lang="en-US" altLang="zh-TW" sz="16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6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44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：男女不拘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122555" marR="10160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每日工時8.5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小時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含用餐及休閒時間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)/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排班制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月休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8至11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68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1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R="320675" algn="r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,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445" marB="0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3570" y="400634"/>
            <a:ext cx="30734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屏東海生館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020077"/>
              </p:ext>
            </p:extLst>
          </p:nvPr>
        </p:nvGraphicFramePr>
        <p:xfrm>
          <a:off x="837907" y="3962400"/>
          <a:ext cx="7559040" cy="2226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0780"/>
                <a:gridCol w="5128260"/>
              </a:tblGrid>
              <a:tr h="387985">
                <a:tc>
                  <a:txBody>
                    <a:bodyPr/>
                    <a:lstStyle/>
                    <a:p>
                      <a:pPr marR="744220" algn="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851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	險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健保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、勞退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744220" algn="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851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	舍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744220" algn="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851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	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供一</a:t>
                      </a: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/免費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R="744220" algn="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85165" algn="l"/>
                        </a:tabLst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	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74422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744220" algn="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</a:t>
                      </a:r>
                      <a:r>
                        <a:rPr sz="1800" dirty="0" err="1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時間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152400"/>
            <a:ext cx="51034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sz="40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大開</a:t>
            </a:r>
            <a:r>
              <a:rPr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發</a:t>
            </a:r>
            <a:r>
              <a:rPr sz="40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股份</a:t>
            </a:r>
            <a:r>
              <a:rPr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sz="40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限公司</a:t>
            </a:r>
            <a:endParaRPr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149914"/>
              </p:ext>
            </p:extLst>
          </p:nvPr>
        </p:nvGraphicFramePr>
        <p:xfrm>
          <a:off x="914400" y="838200"/>
          <a:ext cx="7620000" cy="33674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76400"/>
                <a:gridCol w="1676400"/>
                <a:gridCol w="1981200"/>
                <a:gridCol w="2286000"/>
              </a:tblGrid>
              <a:tr h="370840"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26364" marB="0"/>
                </a:tc>
                <a:tc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26364" marB="0"/>
                </a:tc>
                <a:tc>
                  <a:txBody>
                    <a:bodyPr/>
                    <a:lstStyle/>
                    <a:p>
                      <a:pPr marL="752475" algn="l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26364" marB="0"/>
                </a:tc>
                <a:tc>
                  <a:txBody>
                    <a:bodyPr/>
                    <a:lstStyle/>
                    <a:p>
                      <a:pPr marR="320675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 實習津貼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26364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設施服務人員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男女不拘，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採排班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24,000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商品服務人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男女不拘，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表演營運人員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男女不拘，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票務服務人員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男女不拘，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樂園客服人員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男女不拘，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環境維護人員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男女不拘，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百貨客服人員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男女不拘，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百貨卡友人員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男女不拘，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946095"/>
              </p:ext>
            </p:extLst>
          </p:nvPr>
        </p:nvGraphicFramePr>
        <p:xfrm>
          <a:off x="952500" y="4419600"/>
          <a:ext cx="7553325" cy="2202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6655"/>
                <a:gridCol w="1215390"/>
                <a:gridCol w="5161280"/>
              </a:tblGrid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險</a:t>
                      </a: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健保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、團保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舍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提供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收費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供一餐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公司補助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50%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，自付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50%)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可搭乘義大客運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無輪調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3/19(</a:t>
                      </a:r>
                      <a:r>
                        <a:rPr lang="zh-TW" altLang="en-US" sz="20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五</a:t>
                      </a: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)14:30</a:t>
                      </a:r>
                      <a:endParaRPr sz="2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6800" y="533400"/>
            <a:ext cx="72390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zh-TW" altLang="en-US" sz="40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台中市基督教</a:t>
            </a:r>
            <a:r>
              <a:rPr lang="zh-TW" altLang="en-US" sz="40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青年</a:t>
            </a:r>
            <a:r>
              <a:rPr lang="zh-TW" altLang="en-US" sz="40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sz="40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</a:t>
            </a:r>
            <a:r>
              <a:rPr lang="en-US" altLang="zh-TW" sz="40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YMCA)</a:t>
            </a:r>
            <a:endParaRPr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135399"/>
              </p:ext>
            </p:extLst>
          </p:nvPr>
        </p:nvGraphicFramePr>
        <p:xfrm>
          <a:off x="838200" y="3962400"/>
          <a:ext cx="7557770" cy="2202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755"/>
                <a:gridCol w="1215390"/>
                <a:gridCol w="5127625"/>
              </a:tblGrid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險</a:t>
                      </a: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團保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舍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提供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供一餐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</a:t>
                      </a:r>
                      <a:r>
                        <a:rPr sz="1800" spc="-5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輪調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297834"/>
              </p:ext>
            </p:extLst>
          </p:nvPr>
        </p:nvGraphicFramePr>
        <p:xfrm>
          <a:off x="838200" y="1752600"/>
          <a:ext cx="7620000" cy="1579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33600"/>
                <a:gridCol w="1676400"/>
                <a:gridCol w="1905000"/>
                <a:gridCol w="1905000"/>
              </a:tblGrid>
              <a:tr h="5334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工作職務名稱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需求人數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工作時間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spc="-5" dirty="0" smtClean="0">
                          <a:solidFill>
                            <a:schemeClr val="lt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實習津貼</a:t>
                      </a:r>
                      <a:endParaRPr lang="zh-TW" altLang="en-US" sz="1800" b="1" spc="-5" dirty="0">
                        <a:solidFill>
                          <a:schemeClr val="lt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兒童營隊工作人員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不限男女</a:t>
                      </a:r>
                      <a:endParaRPr lang="en-US" altLang="zh-TW" sz="18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algn="ctr"/>
                      <a:r>
                        <a:rPr lang="zh-TW" altLang="en-US" sz="18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共</a:t>
                      </a:r>
                      <a:r>
                        <a:rPr lang="en-US" altLang="zh-TW" sz="18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10</a:t>
                      </a:r>
                      <a:r>
                        <a:rPr lang="zh-TW" altLang="en-US" sz="18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lang="zh-TW" altLang="en-US" sz="18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altLang="zh-TW" sz="18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algn="ctr"/>
                      <a:r>
                        <a:rPr lang="en-US" altLang="zh-TW" sz="18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08:00-18:00</a:t>
                      </a:r>
                      <a:endParaRPr lang="zh-TW" altLang="en-US" sz="18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altLang="zh-TW" sz="18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  <a:p>
                      <a:pPr algn="ctr"/>
                      <a:r>
                        <a:rPr lang="en-US" altLang="zh-TW" sz="18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3,000</a:t>
                      </a:r>
                      <a:r>
                        <a:rPr lang="zh-TW" altLang="en-US" sz="18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endParaRPr lang="zh-TW" altLang="en-US" sz="18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部門綜合實習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2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6800" y="609600"/>
            <a:ext cx="72390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探索拉美</a:t>
            </a:r>
            <a:endParaRPr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33262"/>
              </p:ext>
            </p:extLst>
          </p:nvPr>
        </p:nvGraphicFramePr>
        <p:xfrm>
          <a:off x="838200" y="3276600"/>
          <a:ext cx="7557770" cy="2202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755"/>
                <a:gridCol w="1215390"/>
                <a:gridCol w="5127625"/>
              </a:tblGrid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險</a:t>
                      </a: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意外險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舍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提供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每月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2000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需自備機車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</a:t>
                      </a:r>
                      <a:r>
                        <a:rPr sz="1800" spc="-5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輪調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依活動需求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113059"/>
              </p:ext>
            </p:extLst>
          </p:nvPr>
        </p:nvGraphicFramePr>
        <p:xfrm>
          <a:off x="838200" y="1676400"/>
          <a:ext cx="7620000" cy="1010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工作職務名稱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需求人數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工作時間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實習津貼</a:t>
                      </a:r>
                      <a:endParaRPr lang="zh-TW" altLang="en-US" sz="1800" b="1" spc="-5" dirty="0" smtClean="0">
                        <a:solidFill>
                          <a:schemeClr val="lt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活動助教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:1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 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女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:1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08:00-17:00</a:t>
                      </a:r>
                    </a:p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隨活動調整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24,000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3000" y="152400"/>
            <a:ext cx="72390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薰衣草森林</a:t>
            </a:r>
            <a:endParaRPr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191717"/>
              </p:ext>
            </p:extLst>
          </p:nvPr>
        </p:nvGraphicFramePr>
        <p:xfrm>
          <a:off x="762000" y="4800600"/>
          <a:ext cx="7557770" cy="1837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755"/>
                <a:gridCol w="1215390"/>
                <a:gridCol w="5127625"/>
              </a:tblGrid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險</a:t>
                      </a: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勞保、健保、團保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舍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</a:t>
                      </a: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提供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每月需繳水電費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1000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食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供兩餐</a:t>
                      </a:r>
                      <a:endPara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通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 gridSpan="2">
                  <a:txBody>
                    <a:bodyPr/>
                    <a:lstStyle/>
                    <a:p>
                      <a:pPr marL="763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110/04/01</a:t>
                      </a:r>
                      <a:endParaRPr sz="20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856986"/>
              </p:ext>
            </p:extLst>
          </p:nvPr>
        </p:nvGraphicFramePr>
        <p:xfrm>
          <a:off x="381000" y="914400"/>
          <a:ext cx="8305800" cy="3754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0"/>
                <a:gridCol w="1625600"/>
                <a:gridCol w="1117600"/>
                <a:gridCol w="1371600"/>
                <a:gridCol w="1143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工作職務名稱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需求人數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工作地點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實習津貼</a:t>
                      </a:r>
                      <a:endParaRPr lang="zh-TW" altLang="en-US" sz="1800" b="1" spc="-5" dirty="0" smtClean="0">
                        <a:solidFill>
                          <a:schemeClr val="lt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spc="-5" dirty="0" smtClean="0">
                          <a:solidFill>
                            <a:schemeClr val="lt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備註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心之芳庭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婚宴園區外場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台中北屯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24,000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需自備交通工具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約會區外場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森林島嶼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店鋪銷售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南投車程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需自備交通工具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店鋪銷售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苗栗南庄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需自備交通工具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好好餐廳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餐廳外場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台中西屯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不供宿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餐廳內場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緩慢民宿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內場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館務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新北金瓜石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花蓮石梯坪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桐花村客家料理餐廳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餐廳外場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苗栗三義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不供宿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80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304800"/>
            <a:ext cx="24657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sz="3200" spc="-15" dirty="0">
                <a:latin typeface="標楷體" panose="03000509000000000000" pitchFamily="65" charset="-120"/>
                <a:ea typeface="標楷體" panose="03000509000000000000" pitchFamily="65" charset="-120"/>
              </a:rPr>
              <a:t>廠</a:t>
            </a:r>
            <a:r>
              <a:rPr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商清單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62402"/>
              </p:ext>
            </p:extLst>
          </p:nvPr>
        </p:nvGraphicFramePr>
        <p:xfrm>
          <a:off x="609600" y="1143000"/>
          <a:ext cx="7864475" cy="4549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4875"/>
                <a:gridCol w="5689600"/>
              </a:tblGrid>
              <a:tr h="327025">
                <a:tc>
                  <a:txBody>
                    <a:bodyPr/>
                    <a:lstStyle/>
                    <a:p>
                      <a:pPr marL="20955" algn="ctr">
                        <a:lnSpc>
                          <a:spcPts val="2320"/>
                        </a:lnSpc>
                      </a:pPr>
                      <a:r>
                        <a:rPr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分類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2320"/>
                        </a:lnSpc>
                      </a:pPr>
                      <a:r>
                        <a:rPr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廠商名單</a:t>
                      </a:r>
                      <a:endParaRPr sz="20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4330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旅行社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遠流國際旅行社有限公司</a:t>
                      </a: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 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(鴻禧旅行社)</a:t>
                      </a: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08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花翎旅行社股份公司</a:t>
                      </a:r>
                    </a:p>
                  </a:txBody>
                  <a:tcPr marL="0" marR="0" marT="812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070"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休閒農場</a:t>
                      </a: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通霄休閒農業股份有限公</a:t>
                      </a:r>
                      <a:r>
                        <a:rPr sz="1800" spc="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司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(飛牛牧場)</a:t>
                      </a:r>
                    </a:p>
                  </a:txBody>
                  <a:tcPr marL="0" marR="0" marT="920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0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餐廳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聯盈發國際有限公司 (聯盈發)</a:t>
                      </a:r>
                    </a:p>
                  </a:txBody>
                  <a:tcPr marL="0" marR="0" marT="927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07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鼎泰豐小吃店股份有限公司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07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其他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海景世界企業股份有限公司</a:t>
                      </a: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 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(屏東海生館)</a:t>
                      </a:r>
                    </a:p>
                  </a:txBody>
                  <a:tcPr marL="0" marR="0" marT="927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義大開發股份有限公司</a:t>
                      </a:r>
                    </a:p>
                  </a:txBody>
                  <a:tcPr marL="0" marR="0" marT="819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台中市基督教青年會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台中</a:t>
                      </a:r>
                      <a:r>
                        <a:rPr lang="en-US" altLang="zh-TW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YMCA)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探索拉美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薰衣草森林股份有限公司</a:t>
                      </a:r>
                    </a:p>
                  </a:txBody>
                  <a:tcPr marL="0" marR="0" marT="825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55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55866" y="361695"/>
            <a:ext cx="2088514" cy="6496685"/>
          </a:xfrm>
          <a:custGeom>
            <a:avLst/>
            <a:gdLst/>
            <a:ahLst/>
            <a:cxnLst/>
            <a:rect l="l" t="t" r="r" b="b"/>
            <a:pathLst>
              <a:path w="2088515" h="6496684">
                <a:moveTo>
                  <a:pt x="2088133" y="0"/>
                </a:moveTo>
                <a:lnTo>
                  <a:pt x="0" y="6496302"/>
                </a:lnTo>
                <a:lnTo>
                  <a:pt x="2088133" y="6496302"/>
                </a:lnTo>
                <a:lnTo>
                  <a:pt x="2088133" y="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55866" y="361695"/>
            <a:ext cx="2088514" cy="6496685"/>
          </a:xfrm>
          <a:custGeom>
            <a:avLst/>
            <a:gdLst/>
            <a:ahLst/>
            <a:cxnLst/>
            <a:rect l="l" t="t" r="r" b="b"/>
            <a:pathLst>
              <a:path w="2088515" h="6496684">
                <a:moveTo>
                  <a:pt x="2088133" y="6496302"/>
                </a:moveTo>
                <a:lnTo>
                  <a:pt x="0" y="6496302"/>
                </a:lnTo>
                <a:lnTo>
                  <a:pt x="2088133" y="0"/>
                </a:lnTo>
                <a:lnTo>
                  <a:pt x="2088133" y="6496302"/>
                </a:lnTo>
                <a:close/>
              </a:path>
            </a:pathLst>
          </a:custGeom>
          <a:ln w="12699">
            <a:solidFill>
              <a:srgbClr val="9DC3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47695" y="0"/>
            <a:ext cx="6496685" cy="2088514"/>
          </a:xfrm>
          <a:custGeom>
            <a:avLst/>
            <a:gdLst/>
            <a:ahLst/>
            <a:cxnLst/>
            <a:rect l="l" t="t" r="r" b="b"/>
            <a:pathLst>
              <a:path w="6496684" h="2088514">
                <a:moveTo>
                  <a:pt x="6496304" y="0"/>
                </a:moveTo>
                <a:lnTo>
                  <a:pt x="0" y="0"/>
                </a:lnTo>
                <a:lnTo>
                  <a:pt x="6496304" y="2088134"/>
                </a:lnTo>
                <a:lnTo>
                  <a:pt x="6496304" y="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47695" y="0"/>
            <a:ext cx="6496685" cy="2088514"/>
          </a:xfrm>
          <a:custGeom>
            <a:avLst/>
            <a:gdLst/>
            <a:ahLst/>
            <a:cxnLst/>
            <a:rect l="l" t="t" r="r" b="b"/>
            <a:pathLst>
              <a:path w="6496684" h="2088514">
                <a:moveTo>
                  <a:pt x="6496304" y="0"/>
                </a:moveTo>
                <a:lnTo>
                  <a:pt x="6496304" y="2088134"/>
                </a:lnTo>
                <a:lnTo>
                  <a:pt x="0" y="0"/>
                </a:lnTo>
                <a:lnTo>
                  <a:pt x="6496304" y="0"/>
                </a:lnTo>
                <a:close/>
              </a:path>
            </a:pathLst>
          </a:custGeom>
          <a:ln w="12700">
            <a:solidFill>
              <a:srgbClr val="9DC3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97557" y="2958845"/>
            <a:ext cx="170180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>
                <a:latin typeface="標楷體" panose="03000509000000000000" pitchFamily="65" charset="-120"/>
                <a:ea typeface="標楷體" panose="03000509000000000000" pitchFamily="65" charset="-120"/>
                <a:cs typeface="Noto Sans Mono CJK JP Regular"/>
              </a:rPr>
              <a:t>飯店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194130"/>
              </p:ext>
            </p:extLst>
          </p:nvPr>
        </p:nvGraphicFramePr>
        <p:xfrm>
          <a:off x="818375" y="886967"/>
          <a:ext cx="7602219" cy="3459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0555"/>
                <a:gridCol w="1472070"/>
                <a:gridCol w="2329040"/>
                <a:gridCol w="1900554"/>
              </a:tblGrid>
              <a:tr h="55372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工作職務名稱</a:t>
                      </a: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需求人數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工作時間</a:t>
                      </a: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99745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實習津貼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64643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櫃台員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6764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39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男或女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7716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早班 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07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〜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15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30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晚班 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14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〜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23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00</a:t>
                      </a:r>
                      <a:endParaRPr 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56210" algn="l"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一天排一班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75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527050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,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00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元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20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餐廳服務員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5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男或女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早班 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07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〜</a:t>
                      </a:r>
                      <a:r>
                        <a:rPr sz="1800" spc="-7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00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中班 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09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〜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13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30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晚班 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17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〜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21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00</a:t>
                      </a:r>
                      <a:endParaRPr 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一天排兩班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溫泉服務員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8923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56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男或女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: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19875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早班 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6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00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〜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4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30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晚班 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14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3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〜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23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：</a:t>
                      </a:r>
                      <a:r>
                        <a:rPr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00</a:t>
                      </a:r>
                      <a:endParaRPr lang="en-US" sz="1800" spc="-5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lang="zh-TW" altLang="en-US" sz="1800" spc="-5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一天排一班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0409" y="8585"/>
            <a:ext cx="73406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錦水溫泉飯店股份有限公司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037865"/>
              </p:ext>
            </p:extLst>
          </p:nvPr>
        </p:nvGraphicFramePr>
        <p:xfrm>
          <a:off x="838200" y="4433823"/>
          <a:ext cx="7572234" cy="2208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5743434"/>
              </a:tblGrid>
              <a:tr h="370205">
                <a:tc>
                  <a:txBody>
                    <a:bodyPr/>
                    <a:lstStyle/>
                    <a:p>
                      <a:pPr marR="21399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保險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勞保、健保、團體保險</a:t>
                      </a:r>
                      <a:endParaRPr sz="180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21399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宿舍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有(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免</a:t>
                      </a:r>
                      <a:r>
                        <a:rPr sz="1800" spc="-5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費</a:t>
                      </a: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)</a:t>
                      </a: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R="21399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膳食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供三餐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399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 err="1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交通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無提供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399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更換部門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第一次實習部門如有不適任者，依公司各部門缺額可調整</a:t>
                      </a:r>
                    </a:p>
                  </a:txBody>
                  <a:tcPr marL="0" marR="0" marT="3746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21399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Noto Sans Mono CJK JP Regular"/>
                        </a:rPr>
                        <a:t>面試時間</a:t>
                      </a:r>
                      <a:endParaRPr sz="18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  <a:cs typeface="Noto Sans Mono CJK JP Regular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041333"/>
              </p:ext>
            </p:extLst>
          </p:nvPr>
        </p:nvGraphicFramePr>
        <p:xfrm>
          <a:off x="685800" y="1066801"/>
          <a:ext cx="7602219" cy="27787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0555"/>
                <a:gridCol w="1172209"/>
                <a:gridCol w="3070225"/>
                <a:gridCol w="1459230"/>
              </a:tblGrid>
              <a:tr h="380999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工作職務名稱</a:t>
                      </a: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需求人數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工作時間</a:t>
                      </a: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實習津貼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328563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房務員</a:t>
                      </a:r>
                    </a:p>
                  </a:txBody>
                  <a:tcPr marL="0" marR="0" marT="7493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493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27329" algn="ctr">
                        <a:lnSpc>
                          <a:spcPct val="100000"/>
                        </a:lnSpc>
                      </a:pPr>
                      <a:endParaRPr 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27329" algn="ctr">
                        <a:lnSpc>
                          <a:spcPct val="100000"/>
                        </a:lnSpc>
                      </a:pPr>
                      <a:endParaRPr 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27329" algn="ctr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每日排班</a:t>
                      </a: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8.5小時，需輪班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78765">
                        <a:lnSpc>
                          <a:spcPct val="100000"/>
                        </a:lnSpc>
                      </a:pPr>
                      <a:endParaRPr 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78765">
                        <a:lnSpc>
                          <a:spcPct val="100000"/>
                        </a:lnSpc>
                      </a:pPr>
                      <a:endParaRPr 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787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24,000</a:t>
                      </a: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28563">
                <a:tc>
                  <a:txBody>
                    <a:bodyPr/>
                    <a:lstStyle/>
                    <a:p>
                      <a:pPr marL="1143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總機</a:t>
                      </a:r>
                      <a:endParaRPr lang="en-US" sz="1800" spc="-5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493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lang="en-US" altLang="zh-TW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493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68200">
                <a:tc>
                  <a:txBody>
                    <a:bodyPr/>
                    <a:lstStyle/>
                    <a:p>
                      <a:pPr marL="1143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櫃檯接待員</a:t>
                      </a:r>
                      <a:endParaRPr 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36820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行李接待員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7329" algn="ctr">
                        <a:lnSpc>
                          <a:spcPct val="100000"/>
                        </a:lnSpc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  <a:tr h="368200">
                <a:tc>
                  <a:txBody>
                    <a:bodyPr/>
                    <a:lstStyle/>
                    <a:p>
                      <a:pPr marL="1143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西廚助廚</a:t>
                      </a:r>
                      <a:endParaRPr lang="en-US" altLang="zh-TW" sz="1800" spc="-5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7329" algn="ctr">
                        <a:lnSpc>
                          <a:spcPct val="100000"/>
                        </a:lnSpc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94619">
                <a:tc>
                  <a:txBody>
                    <a:bodyPr/>
                    <a:lstStyle/>
                    <a:p>
                      <a:pPr marL="1143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餐</a:t>
                      </a:r>
                      <a:r>
                        <a:rPr lang="zh-TW" altLang="en-US" sz="1800" spc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廳</a:t>
                      </a:r>
                      <a:r>
                        <a:rPr lang="zh-TW" altLang="en-US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外場服務人員</a:t>
                      </a:r>
                      <a:endParaRPr lang="zh-TW" altLang="en-US" sz="18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755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7329" algn="ctr">
                        <a:lnSpc>
                          <a:spcPct val="100000"/>
                        </a:lnSpc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78765">
                        <a:lnSpc>
                          <a:spcPct val="100000"/>
                        </a:lnSpc>
                      </a:pPr>
                      <a:endParaRPr sz="1800" dirty="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9400" y="152400"/>
            <a:ext cx="36842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標楷體" panose="03000509000000000000" pitchFamily="65" charset="-120"/>
                <a:ea typeface="標楷體" panose="03000509000000000000" pitchFamily="65" charset="-120"/>
              </a:rPr>
              <a:t>台南老</a:t>
            </a:r>
            <a:r>
              <a:rPr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爺</a:t>
            </a:r>
            <a:r>
              <a:rPr dirty="0">
                <a:latin typeface="標楷體" panose="03000509000000000000" pitchFamily="65" charset="-120"/>
                <a:ea typeface="標楷體" panose="03000509000000000000" pitchFamily="65" charset="-120"/>
              </a:rPr>
              <a:t>行旅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875990"/>
              </p:ext>
            </p:extLst>
          </p:nvPr>
        </p:nvGraphicFramePr>
        <p:xfrm>
          <a:off x="733425" y="4114800"/>
          <a:ext cx="7553325" cy="2157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7519"/>
                <a:gridCol w="5505806"/>
              </a:tblGrid>
              <a:tr h="8572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7230" algn="l"/>
                        </a:tabLst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保	險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勞保、健保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  <a:tabLst>
                          <a:tab pos="697230" algn="l"/>
                        </a:tabLst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宿	舍</a:t>
                      </a: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無提供</a:t>
                      </a: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20"/>
                        </a:spcBef>
                        <a:tabLst>
                          <a:tab pos="697865" algn="l"/>
                        </a:tabLst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膳	食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 err="1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供一餐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97230" algn="l"/>
                        </a:tabLst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交	通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無提供</a:t>
                      </a: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更換部門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無輪調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面試時間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18(</a:t>
                      </a:r>
                      <a:r>
                        <a:rPr lang="zh-TW" altLang="en-US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en-US" altLang="zh-TW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)13:20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33" y="152400"/>
            <a:ext cx="917067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95"/>
              </a:spcBef>
            </a:pPr>
            <a:r>
              <a:rPr lang="zh-TW" altLang="en-US" sz="27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墾丁夏都沙灘酒店</a:t>
            </a:r>
            <a:r>
              <a:rPr lang="en-US" altLang="zh-TW" sz="27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7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700" spc="-5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夏</a:t>
            </a:r>
            <a:r>
              <a:rPr lang="zh-TW" altLang="en-US" sz="27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都國</a:t>
            </a:r>
            <a:r>
              <a:rPr lang="zh-TW" altLang="en-US" sz="2700" spc="5" dirty="0">
                <a:latin typeface="標楷體" panose="03000509000000000000" pitchFamily="65" charset="-120"/>
                <a:ea typeface="標楷體" panose="03000509000000000000" pitchFamily="65" charset="-120"/>
              </a:rPr>
              <a:t>際</a:t>
            </a:r>
            <a:r>
              <a:rPr lang="zh-TW" altLang="en-US" sz="27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開發股份有限公</a:t>
            </a:r>
            <a:r>
              <a:rPr lang="zh-TW" altLang="en-US" sz="2700" spc="10" dirty="0">
                <a:latin typeface="標楷體" panose="03000509000000000000" pitchFamily="65" charset="-120"/>
                <a:ea typeface="標楷體" panose="03000509000000000000" pitchFamily="65" charset="-120"/>
              </a:rPr>
              <a:t>司</a:t>
            </a:r>
            <a:r>
              <a:rPr lang="zh-TW" altLang="en-US" sz="27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屏東分公司</a:t>
            </a:r>
            <a:endParaRPr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677495"/>
              </p:ext>
            </p:extLst>
          </p:nvPr>
        </p:nvGraphicFramePr>
        <p:xfrm>
          <a:off x="381000" y="1066800"/>
          <a:ext cx="8481060" cy="5491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0265"/>
                <a:gridCol w="2120265"/>
                <a:gridCol w="2120265"/>
                <a:gridCol w="2120265"/>
              </a:tblGrid>
              <a:tr h="470534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工作職務名稱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需求人數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工作時間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實習津貼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57848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800" spc="-5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餐飲</a:t>
                      </a: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部</a:t>
                      </a:r>
                      <a:r>
                        <a:rPr sz="1800" spc="-45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外場-西餐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43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49466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8小時/天，</a:t>
                      </a:r>
                    </a:p>
                    <a:p>
                      <a:pPr marL="4946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輪</a:t>
                      </a:r>
                      <a:r>
                        <a:rPr lang="zh-TW" altLang="en-US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休</a:t>
                      </a: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sz="1800" spc="-5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天/</a:t>
                      </a: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608965">
                        <a:lnSpc>
                          <a:spcPct val="100000"/>
                        </a:lnSpc>
                      </a:pP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zh-TW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7848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餐飲部</a:t>
                      </a:r>
                      <a:r>
                        <a:rPr sz="1800" spc="-45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外場-中餐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43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76390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餐飲部</a:t>
                      </a:r>
                      <a:r>
                        <a:rPr sz="1800" spc="-4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廚房內場</a:t>
                      </a: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(西廚、西點、中廚)</a:t>
                      </a: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5名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09399">
                <a:tc>
                  <a:txBody>
                    <a:bodyPr/>
                    <a:lstStyle/>
                    <a:p>
                      <a:pPr marL="1206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0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餐飲部 訂席助理</a:t>
                      </a: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12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2964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休閒部</a:t>
                      </a:r>
                    </a:p>
                    <a:p>
                      <a:pPr marL="112395" marR="9461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(具備游泳能力；有救生員證 照尤佳</a:t>
                      </a:r>
                      <a:r>
                        <a:rPr sz="1200" spc="-15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1225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5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7848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精品咖啡部-咖啡廳</a:t>
                      </a:r>
                    </a:p>
                  </a:txBody>
                  <a:tcPr marL="0" marR="0" marT="130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7848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精品咖啡部-精品店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5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房務部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en-US" altLang="zh-TW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51" y="405206"/>
            <a:ext cx="917067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zh-TW" altLang="en-US" sz="27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墾丁夏都沙灘酒店</a:t>
            </a:r>
            <a:r>
              <a:rPr lang="en-US" altLang="zh-TW" sz="27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700" spc="-5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7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夏都國</a:t>
            </a:r>
            <a:r>
              <a:rPr lang="zh-TW" altLang="en-US" sz="2700" spc="5" dirty="0">
                <a:latin typeface="標楷體" panose="03000509000000000000" pitchFamily="65" charset="-120"/>
                <a:ea typeface="標楷體" panose="03000509000000000000" pitchFamily="65" charset="-120"/>
              </a:rPr>
              <a:t>際</a:t>
            </a:r>
            <a:r>
              <a:rPr lang="zh-TW" altLang="en-US" sz="27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開發股份有限公</a:t>
            </a:r>
            <a:r>
              <a:rPr lang="zh-TW" altLang="en-US" sz="2700" spc="10" dirty="0">
                <a:latin typeface="標楷體" panose="03000509000000000000" pitchFamily="65" charset="-120"/>
                <a:ea typeface="標楷體" panose="03000509000000000000" pitchFamily="65" charset="-120"/>
              </a:rPr>
              <a:t>司</a:t>
            </a:r>
            <a:r>
              <a:rPr lang="zh-TW" altLang="en-US" sz="2700" spc="-5" dirty="0">
                <a:latin typeface="標楷體" panose="03000509000000000000" pitchFamily="65" charset="-120"/>
                <a:ea typeface="標楷體" panose="03000509000000000000" pitchFamily="65" charset="-120"/>
              </a:rPr>
              <a:t>屏東分公司</a:t>
            </a:r>
            <a:endParaRPr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016367"/>
              </p:ext>
            </p:extLst>
          </p:nvPr>
        </p:nvGraphicFramePr>
        <p:xfrm>
          <a:off x="838200" y="3962400"/>
          <a:ext cx="7620000" cy="2222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715"/>
                <a:gridCol w="5074285"/>
              </a:tblGrid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8500" algn="l"/>
                        </a:tabLst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保	險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勞保、健保、團體保險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8500" algn="l"/>
                        </a:tabLst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宿	舍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有(需自費250元)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98500" algn="l"/>
                        </a:tabLst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膳	食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有供餐(免費)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0"/>
                        </a:spcBef>
                        <a:tabLst>
                          <a:tab pos="698500" algn="l"/>
                        </a:tabLst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交	通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客運月票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恆春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墾丁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公司補助</a:t>
                      </a:r>
                      <a:r>
                        <a:rPr lang="en-US" altLang="zh-TW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60%</a:t>
                      </a:r>
                      <a:r>
                        <a:rPr lang="zh-TW" altLang="en-US"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費用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更換部門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無輪調</a:t>
                      </a: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面試時間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311737"/>
              </p:ext>
            </p:extLst>
          </p:nvPr>
        </p:nvGraphicFramePr>
        <p:xfrm>
          <a:off x="838200" y="1600200"/>
          <a:ext cx="7620000" cy="1860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/>
                <a:gridCol w="1676400"/>
                <a:gridCol w="1905000"/>
                <a:gridCol w="1905000"/>
              </a:tblGrid>
              <a:tr h="470534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工作職務名稱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需求人數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工作時間</a:t>
                      </a:r>
                      <a:endParaRPr sz="18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實習津貼</a:t>
                      </a:r>
                      <a:endParaRPr sz="18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578485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客務部</a:t>
                      </a: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(櫃台接待、訂房、總機)</a:t>
                      </a: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(具備英文基本能力)</a:t>
                      </a:r>
                    </a:p>
                  </a:txBody>
                  <a:tcPr marL="0" marR="0" marT="977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7名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94665">
                        <a:lnSpc>
                          <a:spcPct val="100000"/>
                        </a:lnSpc>
                      </a:pPr>
                      <a:r>
                        <a:rPr sz="18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小時/天，</a:t>
                      </a:r>
                    </a:p>
                    <a:p>
                      <a:pPr marL="4946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輪</a:t>
                      </a:r>
                      <a:r>
                        <a:rPr lang="zh-TW" altLang="en-US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休</a:t>
                      </a: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sz="1800" spc="-5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天/</a:t>
                      </a: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</a:pP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altLang="zh-TW"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sz="1800" spc="-5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sz="18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78485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客務部-服務中心</a:t>
                      </a: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(具駕照者尤佳)</a:t>
                      </a: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</a:t>
                      </a:r>
                      <a:endParaRPr sz="18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14499</TotalTime>
  <Words>2901</Words>
  <Application>Microsoft Office PowerPoint</Application>
  <PresentationFormat>如螢幕大小 (4:3)</PresentationFormat>
  <Paragraphs>1143</Paragraphs>
  <Slides>39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0" baseType="lpstr">
      <vt:lpstr>Office Theme</vt:lpstr>
      <vt:lpstr>南臺科技大學</vt:lpstr>
      <vt:lpstr>實習廠商清單</vt:lpstr>
      <vt:lpstr>實習廠商清單</vt:lpstr>
      <vt:lpstr>實習廠商清單</vt:lpstr>
      <vt:lpstr>PowerPoint 簡報</vt:lpstr>
      <vt:lpstr>錦水溫泉飯店股份有限公司</vt:lpstr>
      <vt:lpstr>台南老爺行旅</vt:lpstr>
      <vt:lpstr>墾丁夏都沙灘酒店 夏都國際開發股份有限公司屏東分公司</vt:lpstr>
      <vt:lpstr>墾丁夏都沙灘酒店 夏都國際開發股份有限公司屏東分公司</vt:lpstr>
      <vt:lpstr>新竹豐邑喜來登大飯店</vt:lpstr>
      <vt:lpstr>台南桂田酒店</vt:lpstr>
      <vt:lpstr>台南晶英酒店</vt:lpstr>
      <vt:lpstr>趣淘漫旅(台南)</vt:lpstr>
      <vt:lpstr>墾丁凱撒大飯店</vt:lpstr>
      <vt:lpstr>墾丁凱撒大飯店</vt:lpstr>
      <vt:lpstr>墾丁福華渡假飯店</vt:lpstr>
      <vt:lpstr>台北旅店</vt:lpstr>
      <vt:lpstr>台南台糖長榮酒店</vt:lpstr>
      <vt:lpstr>香格里拉台南遠東國際大飯店</vt:lpstr>
      <vt:lpstr>香格里拉台南遠東國際大飯店</vt:lpstr>
      <vt:lpstr>福容大飯店股份有限公司</vt:lpstr>
      <vt:lpstr>花蓮遠雄悅來大飯店</vt:lpstr>
      <vt:lpstr>台北六福萬怡酒店</vt:lpstr>
      <vt:lpstr>富信大飯店</vt:lpstr>
      <vt:lpstr>台南大員皇冠假日酒店</vt:lpstr>
      <vt:lpstr>PowerPoint 簡報</vt:lpstr>
      <vt:lpstr>鴻禧旅行社股份有限公司</vt:lpstr>
      <vt:lpstr>花翎旅行社股份公司</vt:lpstr>
      <vt:lpstr>休閒農場</vt:lpstr>
      <vt:lpstr>通霄休閒農業股份有限公司(飛牛牧場)</vt:lpstr>
      <vt:lpstr>PowerPoint 簡報</vt:lpstr>
      <vt:lpstr>聯盈發國際有限公司</vt:lpstr>
      <vt:lpstr>鼎泰豐小吃股份有限公司</vt:lpstr>
      <vt:lpstr>PowerPoint 簡報</vt:lpstr>
      <vt:lpstr>屏東海生館</vt:lpstr>
      <vt:lpstr>義大開發股份有限公司</vt:lpstr>
      <vt:lpstr>台中市基督教青年會(台中YMCA)</vt:lpstr>
      <vt:lpstr>探索拉美</vt:lpstr>
      <vt:lpstr>薰衣草森林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mshome</dc:creator>
  <cp:lastModifiedBy>Stust</cp:lastModifiedBy>
  <cp:revision>86</cp:revision>
  <dcterms:created xsi:type="dcterms:W3CDTF">2019-09-05T07:40:51Z</dcterms:created>
  <dcterms:modified xsi:type="dcterms:W3CDTF">2021-02-24T10:07:37Z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2019-02-20T00:00:00Z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2019-09-05T00:00:00Z</vt:filetime>
  </property>
</Properties>
</file>