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2" r:id="rId1"/>
  </p:sldMasterIdLst>
  <p:notesMasterIdLst>
    <p:notesMasterId r:id="rId17"/>
  </p:notesMasterIdLst>
  <p:sldIdLst>
    <p:sldId id="256" r:id="rId2"/>
    <p:sldId id="306" r:id="rId3"/>
    <p:sldId id="277" r:id="rId4"/>
    <p:sldId id="282" r:id="rId5"/>
    <p:sldId id="269" r:id="rId6"/>
    <p:sldId id="307" r:id="rId7"/>
    <p:sldId id="302" r:id="rId8"/>
    <p:sldId id="280" r:id="rId9"/>
    <p:sldId id="271" r:id="rId10"/>
    <p:sldId id="281" r:id="rId11"/>
    <p:sldId id="283" r:id="rId12"/>
    <p:sldId id="264" r:id="rId13"/>
    <p:sldId id="266" r:id="rId14"/>
    <p:sldId id="265" r:id="rId15"/>
    <p:sldId id="29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89469-BB62-46E2-9858-3B759FC6EDE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7142B6C-BC98-4503-9C58-4A1F19646EB3}">
      <dgm:prSet phldrT="[文字]"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一、三明治實習前</a:t>
          </a:r>
        </a:p>
      </dgm:t>
    </dgm:pt>
    <dgm:pt modelId="{00C33834-8703-4841-A75E-C75D717968FF}" type="parTrans" cxnId="{F8620207-4449-4E21-8243-64EF3580AF0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A4CA01A-141C-4AF5-999E-F36E5524B709}" type="sibTrans" cxnId="{F8620207-4449-4E21-8243-64EF3580AF0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8E9701C-BED1-4152-9CCF-BE03F75B046A}">
      <dgm:prSet/>
      <dgm:spPr/>
      <dgm:t>
        <a:bodyPr/>
        <a:lstStyle/>
        <a:p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D3150009-D039-407E-8C40-533441CD03E2}" type="parTrans" cxnId="{C606C0D8-A031-45D3-A693-31C9DC4BB6E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2E196F80-8A25-4E66-976A-70071887C7CE}" type="sibTrans" cxnId="{C606C0D8-A031-45D3-A693-31C9DC4BB6E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E66602C2-E846-417E-8A8F-E341A5E8E784}">
      <dgm:prSet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二、三明治實習中</a:t>
          </a:r>
        </a:p>
      </dgm:t>
    </dgm:pt>
    <dgm:pt modelId="{4D0B056F-69E5-42AA-AC75-06E233E0F8E1}" type="parTrans" cxnId="{C8BD1294-97B2-40D5-9E68-B2690DFE121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1A91CA2-C854-446A-B100-4299B99B643B}" type="sibTrans" cxnId="{C8BD1294-97B2-40D5-9E68-B2690DFE121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B576AB8-4ADB-46A0-9477-08CE0AC153B5}">
      <dgm:prSet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三、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常見問題及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Q</a:t>
          </a:r>
          <a:r>
            <a:rPr lang="zh-TW" altLang="en-US" b="1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&amp;</a:t>
          </a:r>
          <a:r>
            <a:rPr lang="zh-TW" altLang="en-US" b="1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A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時間</a:t>
          </a:r>
        </a:p>
      </dgm:t>
    </dgm:pt>
    <dgm:pt modelId="{BD4AE982-AA7A-4054-9FBB-A73FBD81CA8A}" type="parTrans" cxnId="{29BF7A97-EDED-4DD5-A187-246E7212D30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84A8B2C-D8C5-40AB-A8F4-20AA15646E02}" type="sibTrans" cxnId="{29BF7A97-EDED-4DD5-A187-246E7212D30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17ECFD6-89EE-4987-A06B-75A81918D1BA}" type="pres">
      <dgm:prSet presAssocID="{40189469-BB62-46E2-9858-3B759FC6ED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6B2D527-8C10-4786-8696-85F69A0F7045}" type="pres">
      <dgm:prSet presAssocID="{07142B6C-BC98-4503-9C58-4A1F19646EB3}" presName="parentLin" presStyleCnt="0"/>
      <dgm:spPr/>
    </dgm:pt>
    <dgm:pt modelId="{4AC14A22-EC21-4F40-99F3-21633C3A12C2}" type="pres">
      <dgm:prSet presAssocID="{07142B6C-BC98-4503-9C58-4A1F19646EB3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250EF833-B37D-4C73-BDFC-3DAF779F604A}" type="pres">
      <dgm:prSet presAssocID="{07142B6C-BC98-4503-9C58-4A1F19646E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3E99FD-EE9B-4AA8-8100-5B557BCE9A58}" type="pres">
      <dgm:prSet presAssocID="{07142B6C-BC98-4503-9C58-4A1F19646EB3}" presName="negativeSpace" presStyleCnt="0"/>
      <dgm:spPr/>
    </dgm:pt>
    <dgm:pt modelId="{86AE3B8C-5880-49A6-B7C8-2086A60CF38B}" type="pres">
      <dgm:prSet presAssocID="{07142B6C-BC98-4503-9C58-4A1F19646EB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983A13-91AF-47F2-A63C-C298630DB286}" type="pres">
      <dgm:prSet presAssocID="{7A4CA01A-141C-4AF5-999E-F36E5524B709}" presName="spaceBetweenRectangles" presStyleCnt="0"/>
      <dgm:spPr/>
    </dgm:pt>
    <dgm:pt modelId="{DCAC3035-F5AD-48AE-BED5-86771A69145F}" type="pres">
      <dgm:prSet presAssocID="{E66602C2-E846-417E-8A8F-E341A5E8E784}" presName="parentLin" presStyleCnt="0"/>
      <dgm:spPr/>
    </dgm:pt>
    <dgm:pt modelId="{F0749AEF-7BB2-48CA-BC61-00DBAFCAA641}" type="pres">
      <dgm:prSet presAssocID="{E66602C2-E846-417E-8A8F-E341A5E8E784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7588C51F-242F-4548-9DB1-989EAB16BA28}" type="pres">
      <dgm:prSet presAssocID="{E66602C2-E846-417E-8A8F-E341A5E8E7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39D59-A534-49C7-A331-E41AB8DBADB8}" type="pres">
      <dgm:prSet presAssocID="{E66602C2-E846-417E-8A8F-E341A5E8E784}" presName="negativeSpace" presStyleCnt="0"/>
      <dgm:spPr/>
    </dgm:pt>
    <dgm:pt modelId="{799F1FBC-8660-4295-8CB0-01ABDF942D4C}" type="pres">
      <dgm:prSet presAssocID="{E66602C2-E846-417E-8A8F-E341A5E8E784}" presName="childText" presStyleLbl="conFgAcc1" presStyleIdx="1" presStyleCnt="3">
        <dgm:presLayoutVars>
          <dgm:bulletEnabled val="1"/>
        </dgm:presLayoutVars>
      </dgm:prSet>
      <dgm:spPr/>
    </dgm:pt>
    <dgm:pt modelId="{D3DD2800-DC03-406F-ADD9-AAE4115BB8BD}" type="pres">
      <dgm:prSet presAssocID="{71A91CA2-C854-446A-B100-4299B99B643B}" presName="spaceBetweenRectangles" presStyleCnt="0"/>
      <dgm:spPr/>
    </dgm:pt>
    <dgm:pt modelId="{639C49ED-EAAF-4C40-A032-75B87A056A45}" type="pres">
      <dgm:prSet presAssocID="{9B576AB8-4ADB-46A0-9477-08CE0AC153B5}" presName="parentLin" presStyleCnt="0"/>
      <dgm:spPr/>
    </dgm:pt>
    <dgm:pt modelId="{12EF7C1F-C83C-4A55-94A0-67B041089E92}" type="pres">
      <dgm:prSet presAssocID="{9B576AB8-4ADB-46A0-9477-08CE0AC153B5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031D2DC1-7F0A-4520-8DF7-F316BCF17F0E}" type="pres">
      <dgm:prSet presAssocID="{9B576AB8-4ADB-46A0-9477-08CE0AC153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C2B255-0FFD-4C9A-88F3-B043F5F4A347}" type="pres">
      <dgm:prSet presAssocID="{9B576AB8-4ADB-46A0-9477-08CE0AC153B5}" presName="negativeSpace" presStyleCnt="0"/>
      <dgm:spPr/>
    </dgm:pt>
    <dgm:pt modelId="{AA054AC5-D066-4F37-BE6B-DAD833905936}" type="pres">
      <dgm:prSet presAssocID="{9B576AB8-4ADB-46A0-9477-08CE0AC153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8620207-4449-4E21-8243-64EF3580AF08}" srcId="{40189469-BB62-46E2-9858-3B759FC6EDEB}" destId="{07142B6C-BC98-4503-9C58-4A1F19646EB3}" srcOrd="0" destOrd="0" parTransId="{00C33834-8703-4841-A75E-C75D717968FF}" sibTransId="{7A4CA01A-141C-4AF5-999E-F36E5524B709}"/>
    <dgm:cxn modelId="{6B4A244C-0379-4E6D-B009-B15C3B56487E}" type="presOf" srcId="{9B576AB8-4ADB-46A0-9477-08CE0AC153B5}" destId="{12EF7C1F-C83C-4A55-94A0-67B041089E92}" srcOrd="0" destOrd="0" presId="urn:microsoft.com/office/officeart/2005/8/layout/list1"/>
    <dgm:cxn modelId="{01585967-DA61-4655-BF2E-8B847D8EBF5A}" type="presOf" srcId="{E66602C2-E846-417E-8A8F-E341A5E8E784}" destId="{7588C51F-242F-4548-9DB1-989EAB16BA28}" srcOrd="1" destOrd="0" presId="urn:microsoft.com/office/officeart/2005/8/layout/list1"/>
    <dgm:cxn modelId="{DF2351E2-0EBA-4C3A-AAAF-C7DC3E1ED145}" type="presOf" srcId="{E66602C2-E846-417E-8A8F-E341A5E8E784}" destId="{F0749AEF-7BB2-48CA-BC61-00DBAFCAA641}" srcOrd="0" destOrd="0" presId="urn:microsoft.com/office/officeart/2005/8/layout/list1"/>
    <dgm:cxn modelId="{3EFF018C-7E81-4AE0-AE1D-F2CC55848943}" type="presOf" srcId="{07142B6C-BC98-4503-9C58-4A1F19646EB3}" destId="{4AC14A22-EC21-4F40-99F3-21633C3A12C2}" srcOrd="0" destOrd="0" presId="urn:microsoft.com/office/officeart/2005/8/layout/list1"/>
    <dgm:cxn modelId="{B718560F-05C1-4AF1-971B-FC0771D84C57}" type="presOf" srcId="{68E9701C-BED1-4152-9CCF-BE03F75B046A}" destId="{86AE3B8C-5880-49A6-B7C8-2086A60CF38B}" srcOrd="0" destOrd="0" presId="urn:microsoft.com/office/officeart/2005/8/layout/list1"/>
    <dgm:cxn modelId="{7D9A2690-2594-4248-8883-3B05D397C9A3}" type="presOf" srcId="{9B576AB8-4ADB-46A0-9477-08CE0AC153B5}" destId="{031D2DC1-7F0A-4520-8DF7-F316BCF17F0E}" srcOrd="1" destOrd="0" presId="urn:microsoft.com/office/officeart/2005/8/layout/list1"/>
    <dgm:cxn modelId="{C606C0D8-A031-45D3-A693-31C9DC4BB6E2}" srcId="{07142B6C-BC98-4503-9C58-4A1F19646EB3}" destId="{68E9701C-BED1-4152-9CCF-BE03F75B046A}" srcOrd="0" destOrd="0" parTransId="{D3150009-D039-407E-8C40-533441CD03E2}" sibTransId="{2E196F80-8A25-4E66-976A-70071887C7CE}"/>
    <dgm:cxn modelId="{A7CF8376-C396-443E-9DDB-9AC55887C5ED}" type="presOf" srcId="{40189469-BB62-46E2-9858-3B759FC6EDEB}" destId="{C17ECFD6-89EE-4987-A06B-75A81918D1BA}" srcOrd="0" destOrd="0" presId="urn:microsoft.com/office/officeart/2005/8/layout/list1"/>
    <dgm:cxn modelId="{12DDA815-444A-413F-B755-3914EE6F0EDC}" type="presOf" srcId="{07142B6C-BC98-4503-9C58-4A1F19646EB3}" destId="{250EF833-B37D-4C73-BDFC-3DAF779F604A}" srcOrd="1" destOrd="0" presId="urn:microsoft.com/office/officeart/2005/8/layout/list1"/>
    <dgm:cxn modelId="{29BF7A97-EDED-4DD5-A187-246E7212D305}" srcId="{40189469-BB62-46E2-9858-3B759FC6EDEB}" destId="{9B576AB8-4ADB-46A0-9477-08CE0AC153B5}" srcOrd="2" destOrd="0" parTransId="{BD4AE982-AA7A-4054-9FBB-A73FBD81CA8A}" sibTransId="{184A8B2C-D8C5-40AB-A8F4-20AA15646E02}"/>
    <dgm:cxn modelId="{C8BD1294-97B2-40D5-9E68-B2690DFE1212}" srcId="{40189469-BB62-46E2-9858-3B759FC6EDEB}" destId="{E66602C2-E846-417E-8A8F-E341A5E8E784}" srcOrd="1" destOrd="0" parTransId="{4D0B056F-69E5-42AA-AC75-06E233E0F8E1}" sibTransId="{71A91CA2-C854-446A-B100-4299B99B643B}"/>
    <dgm:cxn modelId="{1969D8E3-BA2A-4895-8888-37473E9E398C}" type="presParOf" srcId="{C17ECFD6-89EE-4987-A06B-75A81918D1BA}" destId="{16B2D527-8C10-4786-8696-85F69A0F7045}" srcOrd="0" destOrd="0" presId="urn:microsoft.com/office/officeart/2005/8/layout/list1"/>
    <dgm:cxn modelId="{D149157F-5EF5-455C-B138-899A634A8746}" type="presParOf" srcId="{16B2D527-8C10-4786-8696-85F69A0F7045}" destId="{4AC14A22-EC21-4F40-99F3-21633C3A12C2}" srcOrd="0" destOrd="0" presId="urn:microsoft.com/office/officeart/2005/8/layout/list1"/>
    <dgm:cxn modelId="{9AEAC259-6951-49E4-8EBE-F6AE5E6BAE56}" type="presParOf" srcId="{16B2D527-8C10-4786-8696-85F69A0F7045}" destId="{250EF833-B37D-4C73-BDFC-3DAF779F604A}" srcOrd="1" destOrd="0" presId="urn:microsoft.com/office/officeart/2005/8/layout/list1"/>
    <dgm:cxn modelId="{758560C3-195A-4D0C-B4AE-99476BCE6585}" type="presParOf" srcId="{C17ECFD6-89EE-4987-A06B-75A81918D1BA}" destId="{573E99FD-EE9B-4AA8-8100-5B557BCE9A58}" srcOrd="1" destOrd="0" presId="urn:microsoft.com/office/officeart/2005/8/layout/list1"/>
    <dgm:cxn modelId="{8FC5F0C6-2A23-4B49-985B-5C8CF461A55D}" type="presParOf" srcId="{C17ECFD6-89EE-4987-A06B-75A81918D1BA}" destId="{86AE3B8C-5880-49A6-B7C8-2086A60CF38B}" srcOrd="2" destOrd="0" presId="urn:microsoft.com/office/officeart/2005/8/layout/list1"/>
    <dgm:cxn modelId="{69FF2E2B-612B-425A-ABC8-4138C43B3AD3}" type="presParOf" srcId="{C17ECFD6-89EE-4987-A06B-75A81918D1BA}" destId="{B3983A13-91AF-47F2-A63C-C298630DB286}" srcOrd="3" destOrd="0" presId="urn:microsoft.com/office/officeart/2005/8/layout/list1"/>
    <dgm:cxn modelId="{35CD584D-494A-4E24-99ED-C395C135531D}" type="presParOf" srcId="{C17ECFD6-89EE-4987-A06B-75A81918D1BA}" destId="{DCAC3035-F5AD-48AE-BED5-86771A69145F}" srcOrd="4" destOrd="0" presId="urn:microsoft.com/office/officeart/2005/8/layout/list1"/>
    <dgm:cxn modelId="{9B2C7198-2298-4273-B0BC-18D35DC66497}" type="presParOf" srcId="{DCAC3035-F5AD-48AE-BED5-86771A69145F}" destId="{F0749AEF-7BB2-48CA-BC61-00DBAFCAA641}" srcOrd="0" destOrd="0" presId="urn:microsoft.com/office/officeart/2005/8/layout/list1"/>
    <dgm:cxn modelId="{051C3871-F30A-4870-BF84-35C800396F01}" type="presParOf" srcId="{DCAC3035-F5AD-48AE-BED5-86771A69145F}" destId="{7588C51F-242F-4548-9DB1-989EAB16BA28}" srcOrd="1" destOrd="0" presId="urn:microsoft.com/office/officeart/2005/8/layout/list1"/>
    <dgm:cxn modelId="{7F3316ED-EC9F-45DB-BA0F-65F51825E382}" type="presParOf" srcId="{C17ECFD6-89EE-4987-A06B-75A81918D1BA}" destId="{C5B39D59-A534-49C7-A331-E41AB8DBADB8}" srcOrd="5" destOrd="0" presId="urn:microsoft.com/office/officeart/2005/8/layout/list1"/>
    <dgm:cxn modelId="{C8FD119B-47AC-4285-924B-52FA9F96B544}" type="presParOf" srcId="{C17ECFD6-89EE-4987-A06B-75A81918D1BA}" destId="{799F1FBC-8660-4295-8CB0-01ABDF942D4C}" srcOrd="6" destOrd="0" presId="urn:microsoft.com/office/officeart/2005/8/layout/list1"/>
    <dgm:cxn modelId="{432E052A-4BA7-47D3-953A-546B2C44FB37}" type="presParOf" srcId="{C17ECFD6-89EE-4987-A06B-75A81918D1BA}" destId="{D3DD2800-DC03-406F-ADD9-AAE4115BB8BD}" srcOrd="7" destOrd="0" presId="urn:microsoft.com/office/officeart/2005/8/layout/list1"/>
    <dgm:cxn modelId="{F8C46B6B-AA45-4A8D-B5C4-F1EA670E09DA}" type="presParOf" srcId="{C17ECFD6-89EE-4987-A06B-75A81918D1BA}" destId="{639C49ED-EAAF-4C40-A032-75B87A056A45}" srcOrd="8" destOrd="0" presId="urn:microsoft.com/office/officeart/2005/8/layout/list1"/>
    <dgm:cxn modelId="{F4563C23-88DC-45B1-A555-D54ECCBBB1C9}" type="presParOf" srcId="{639C49ED-EAAF-4C40-A032-75B87A056A45}" destId="{12EF7C1F-C83C-4A55-94A0-67B041089E92}" srcOrd="0" destOrd="0" presId="urn:microsoft.com/office/officeart/2005/8/layout/list1"/>
    <dgm:cxn modelId="{AB4E6658-E392-4223-A616-D8BD946B1912}" type="presParOf" srcId="{639C49ED-EAAF-4C40-A032-75B87A056A45}" destId="{031D2DC1-7F0A-4520-8DF7-F316BCF17F0E}" srcOrd="1" destOrd="0" presId="urn:microsoft.com/office/officeart/2005/8/layout/list1"/>
    <dgm:cxn modelId="{660404BB-DF21-49AA-A1A7-5C2FA6A54CB3}" type="presParOf" srcId="{C17ECFD6-89EE-4987-A06B-75A81918D1BA}" destId="{B1C2B255-0FFD-4C9A-88F3-B043F5F4A347}" srcOrd="9" destOrd="0" presId="urn:microsoft.com/office/officeart/2005/8/layout/list1"/>
    <dgm:cxn modelId="{23F8947A-9F55-470D-88D4-59088BC73B18}" type="presParOf" srcId="{C17ECFD6-89EE-4987-A06B-75A81918D1BA}" destId="{AA054AC5-D066-4F37-BE6B-DAD8339059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E3B8C-5880-49A6-B7C8-2086A60CF38B}">
      <dsp:nvSpPr>
        <dsp:cNvPr id="0" name=""/>
        <dsp:cNvSpPr/>
      </dsp:nvSpPr>
      <dsp:spPr>
        <a:xfrm>
          <a:off x="0" y="832319"/>
          <a:ext cx="74993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033" tIns="645668" rIns="582033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3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832319"/>
        <a:ext cx="7499350" cy="781200"/>
      </dsp:txXfrm>
    </dsp:sp>
    <dsp:sp modelId="{250EF833-B37D-4C73-BDFC-3DAF779F604A}">
      <dsp:nvSpPr>
        <dsp:cNvPr id="0" name=""/>
        <dsp:cNvSpPr/>
      </dsp:nvSpPr>
      <dsp:spPr>
        <a:xfrm>
          <a:off x="374967" y="374759"/>
          <a:ext cx="5249545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latin typeface="標楷體" pitchFamily="65" charset="-120"/>
              <a:ea typeface="標楷體" pitchFamily="65" charset="-120"/>
            </a:rPr>
            <a:t>一、三明治實習前</a:t>
          </a:r>
        </a:p>
      </dsp:txBody>
      <dsp:txXfrm>
        <a:off x="419639" y="419431"/>
        <a:ext cx="5160201" cy="825776"/>
      </dsp:txXfrm>
    </dsp:sp>
    <dsp:sp modelId="{799F1FBC-8660-4295-8CB0-01ABDF942D4C}">
      <dsp:nvSpPr>
        <dsp:cNvPr id="0" name=""/>
        <dsp:cNvSpPr/>
      </dsp:nvSpPr>
      <dsp:spPr>
        <a:xfrm>
          <a:off x="0" y="2238479"/>
          <a:ext cx="74993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2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8C51F-242F-4548-9DB1-989EAB16BA28}">
      <dsp:nvSpPr>
        <dsp:cNvPr id="0" name=""/>
        <dsp:cNvSpPr/>
      </dsp:nvSpPr>
      <dsp:spPr>
        <a:xfrm>
          <a:off x="374967" y="1780919"/>
          <a:ext cx="5249545" cy="915120"/>
        </a:xfrm>
        <a:prstGeom prst="roundRect">
          <a:avLst/>
        </a:prstGeom>
        <a:solidFill>
          <a:schemeClr val="accent2">
            <a:hueOff val="9504422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latin typeface="標楷體" pitchFamily="65" charset="-120"/>
              <a:ea typeface="標楷體" pitchFamily="65" charset="-120"/>
            </a:rPr>
            <a:t>二、三明治實習中</a:t>
          </a:r>
        </a:p>
      </dsp:txBody>
      <dsp:txXfrm>
        <a:off x="419639" y="1825591"/>
        <a:ext cx="5160201" cy="825776"/>
      </dsp:txXfrm>
    </dsp:sp>
    <dsp:sp modelId="{AA054AC5-D066-4F37-BE6B-DAD833905936}">
      <dsp:nvSpPr>
        <dsp:cNvPr id="0" name=""/>
        <dsp:cNvSpPr/>
      </dsp:nvSpPr>
      <dsp:spPr>
        <a:xfrm>
          <a:off x="0" y="3644640"/>
          <a:ext cx="74993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D2DC1-7F0A-4520-8DF7-F316BCF17F0E}">
      <dsp:nvSpPr>
        <dsp:cNvPr id="0" name=""/>
        <dsp:cNvSpPr/>
      </dsp:nvSpPr>
      <dsp:spPr>
        <a:xfrm>
          <a:off x="374967" y="3187080"/>
          <a:ext cx="5249545" cy="915120"/>
        </a:xfrm>
        <a:prstGeom prst="roundRect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latin typeface="標楷體" pitchFamily="65" charset="-120"/>
              <a:ea typeface="標楷體" pitchFamily="65" charset="-120"/>
            </a:rPr>
            <a:t>三、</a:t>
          </a:r>
          <a:r>
            <a:rPr lang="zh-TW" altLang="en-US" sz="3100" b="1" kern="1200" dirty="0">
              <a:latin typeface="Maiandra GD" panose="020E0502030308020204" pitchFamily="34" charset="0"/>
              <a:ea typeface="標楷體" pitchFamily="65" charset="-120"/>
            </a:rPr>
            <a:t>常見問題及</a:t>
          </a:r>
          <a:r>
            <a:rPr lang="en-US" altLang="en-US" sz="3100" b="1" kern="1200" dirty="0" smtClean="0">
              <a:latin typeface="Maiandra GD" panose="020E0502030308020204" pitchFamily="34" charset="0"/>
              <a:ea typeface="標楷體" pitchFamily="65" charset="-120"/>
            </a:rPr>
            <a:t>Q</a:t>
          </a:r>
          <a:r>
            <a:rPr lang="zh-TW" altLang="en-US" sz="3100" b="1" kern="1200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sz="3100" b="1" kern="1200" dirty="0" smtClean="0">
              <a:latin typeface="Maiandra GD" panose="020E0502030308020204" pitchFamily="34" charset="0"/>
              <a:ea typeface="標楷體" pitchFamily="65" charset="-120"/>
            </a:rPr>
            <a:t>&amp;</a:t>
          </a:r>
          <a:r>
            <a:rPr lang="zh-TW" altLang="en-US" sz="3100" b="1" kern="1200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sz="3100" b="1" kern="1200" dirty="0" smtClean="0">
              <a:latin typeface="Maiandra GD" panose="020E0502030308020204" pitchFamily="34" charset="0"/>
              <a:ea typeface="標楷體" pitchFamily="65" charset="-120"/>
            </a:rPr>
            <a:t>A</a:t>
          </a:r>
          <a:r>
            <a:rPr lang="zh-TW" altLang="en-US" sz="3100" b="1" kern="1200" dirty="0">
              <a:latin typeface="Maiandra GD" panose="020E0502030308020204" pitchFamily="34" charset="0"/>
              <a:ea typeface="標楷體" pitchFamily="65" charset="-120"/>
            </a:rPr>
            <a:t>時間</a:t>
          </a:r>
        </a:p>
      </dsp:txBody>
      <dsp:txXfrm>
        <a:off x="419639" y="3231752"/>
        <a:ext cx="5160201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A9777-815B-4CB6-85D5-11E424A2A050}" type="datetimeFigureOut">
              <a:rPr lang="zh-TW" altLang="en-US" smtClean="0"/>
              <a:pPr/>
              <a:t>2021/1/8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01362-2486-46D0-AD09-F6C8E7C564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85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1362-2486-46D0-AD09-F6C8E7C564F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15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831-A821-4703-9D9C-0528CA19C0EA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+mj-ea"/>
                <a:ea typeface="+mj-ea"/>
              </a:defRPr>
            </a:lvl1pPr>
            <a:extLst/>
          </a:lstStyle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F26A-69EA-4806-A309-21C91968AED1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8990-CFA6-460B-B92C-512D182F3588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A118-DF22-4C00-9DEC-3277A6EC0FD4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3A90-DCA0-48BB-919D-BCB31DFE460F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D18DB-133C-452B-AFC2-35409E1FF54D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0CDF-29EE-4B32-9EAF-FA80E0D4ECD2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360-FD1D-4AA6-A33B-CE4BB016DE0B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59C2-8715-47A0-9BD7-32B5D366EFB0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DF2C-CBBC-4A9D-AE48-517246FA2AB3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A627-686F-4093-983D-488069A88793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89734F-74F5-4732-A34D-5BB124D05D0B}" type="datetime1">
              <a:rPr lang="zh-TW" altLang="en-US" smtClean="0"/>
              <a:t>2021/1/8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800">
                <a:solidFill>
                  <a:schemeClr val="tx1"/>
                </a:solidFill>
                <a:effectLst/>
              </a:defRPr>
            </a:lvl1pPr>
            <a:extLst/>
          </a:lstStyle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06640" cy="2552304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南臺科大休閒事業管理系</a:t>
            </a:r>
            <a:r>
              <a:rPr lang="en-US" altLang="zh-TW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三明治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海外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說明會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915816" y="4793703"/>
            <a:ext cx="43140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報告日期：</a:t>
            </a:r>
            <a:r>
              <a:rPr lang="en-US" altLang="zh-TW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aiandra GD" panose="020E0502030308020204" pitchFamily="34" charset="0"/>
                <a:ea typeface="標楷體" pitchFamily="65" charset="-120"/>
                <a:cs typeface="+mj-cs"/>
              </a:rPr>
              <a:t>2021.01.07</a:t>
            </a:r>
          </a:p>
          <a:p>
            <a:r>
              <a:rPr lang="zh-TW" altLang="en-US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報告人</a:t>
            </a:r>
            <a:r>
              <a:rPr lang="zh-TW" alt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：陳慧玲 系主任　</a:t>
            </a:r>
          </a:p>
        </p:txBody>
      </p:sp>
    </p:spTree>
    <p:extLst>
      <p:ext uri="{BB962C8B-B14F-4D97-AF65-F5344CB8AC3E}">
        <p14:creationId xmlns:p14="http://schemas.microsoft.com/office/powerpoint/2010/main" val="145764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8201" y="1417638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zh-TW" altLang="en-US" sz="38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第三階段：製作實習合約書</a:t>
            </a:r>
            <a:endParaRPr lang="en-US" altLang="zh-TW" sz="3800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請各位同學配合以下說明：</a:t>
            </a:r>
          </a:p>
          <a:p>
            <a:pPr marL="82296" indent="0" algn="just">
              <a:lnSpc>
                <a:spcPct val="130000"/>
              </a:lnSpc>
              <a:buNone/>
            </a:pP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登錄南台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網通→點選學生資訊系統→職發中心→校外實習管理系統→點確認實習資料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點進去之後會有實習的相關資料，請同學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確認內容後按確認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陸續會公告需要點選的名單，點到名的請盡快去按確認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點到的表示你實習的廠商合約書沒問題了，你確認後就可以送正式合約了，也表示你已完成了實習前置作業。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65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406640" cy="244827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三明治實習中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國內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&amp;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海外</a:t>
            </a:r>
            <a:endParaRPr lang="zh-TW" altLang="en-US" sz="44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4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實習中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58504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zh-TW" altLang="en-US" sz="59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實習期間</a:t>
            </a:r>
            <a:r>
              <a:rPr lang="zh-TW" altLang="en-US" sz="59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59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110.08.01~111.01.31</a:t>
            </a:r>
            <a:r>
              <a:rPr lang="zh-TW" altLang="en-US" sz="59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59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60000"/>
              </a:lnSpc>
              <a:buNone/>
            </a:pPr>
            <a:r>
              <a:rPr lang="zh-TW" altLang="en-US" sz="59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繳交實習報告</a:t>
            </a:r>
            <a:endParaRPr lang="en-US" altLang="zh-TW" sz="51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實習報告繳交期限：</a:t>
            </a:r>
            <a:r>
              <a:rPr lang="zh-TW" altLang="en-US" sz="7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110.11.01~110.11.30</a:t>
            </a:r>
            <a:endParaRPr lang="en-US" altLang="zh-TW" sz="60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實習報告格式會上傳於班級</a:t>
            </a:r>
            <a:r>
              <a:rPr lang="en-US" altLang="zh-TW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FB</a:t>
            </a: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社團。</a:t>
            </a:r>
            <a:endParaRPr lang="en-US" altLang="zh-TW" sz="60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</a:t>
            </a:r>
            <a:r>
              <a:rPr lang="zh-TW" altLang="en-US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en-US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sz="6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日以前繳交</a:t>
            </a: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，否則會以</a:t>
            </a:r>
            <a:r>
              <a:rPr lang="en-US" altLang="zh-TW" sz="6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 sz="6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計算，後果很嚴重，這是要回報給學校的報告，所以請同學務必</a:t>
            </a:r>
            <a:r>
              <a:rPr lang="zh-TW" altLang="en-US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遵守</a:t>
            </a:r>
            <a:r>
              <a:rPr lang="en-US" altLang="zh-TW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!!!</a:t>
            </a:r>
            <a:endParaRPr lang="en-US" altLang="zh-TW" sz="60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1042416" lvl="1" indent="-6858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實習報告上傳平台</a:t>
            </a:r>
            <a:r>
              <a:rPr lang="en-US" altLang="zh-TW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: </a:t>
            </a:r>
          </a:p>
          <a:p>
            <a:pPr marL="356616" lvl="1" indent="0" algn="just">
              <a:lnSpc>
                <a:spcPct val="120000"/>
              </a:lnSpc>
              <a:buNone/>
            </a:pPr>
            <a:r>
              <a:rPr lang="en-US" altLang="zh-TW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網通→本校學生系統列表→職發中心→校外實習管理系統→上傳實習報告</a:t>
            </a:r>
            <a:endParaRPr lang="en-US" altLang="zh-TW" sz="45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1042416" lvl="1" indent="-6858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登入帳號、密碼跟登入</a:t>
            </a:r>
            <a:r>
              <a:rPr lang="en-US" altLang="zh-TW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網通的相同。</a:t>
            </a:r>
            <a:endParaRPr lang="en-US" altLang="zh-TW" sz="45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en-US" altLang="zh-TW" sz="3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531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實習中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168840" cy="50775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zh-TW" altLang="en-US" sz="11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以下幾個重點提醒大家，若不符合要求，則</a:t>
            </a:r>
            <a:r>
              <a:rPr lang="zh-TW" altLang="en-US" sz="11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予以退件</a:t>
            </a:r>
            <a:r>
              <a:rPr lang="zh-TW" altLang="en-US" sz="11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11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實習機構主管簽名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此欄一定要給主管親自簽名，再將此頁掃描與實習報告合併成一檔案，不可以空白或用打字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學校著重於此欄的審核，未依規定者一定會被退件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!!!)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輔導老師：請打第一次訪視老師的名字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請打字上去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系主任：陳慧玲 主任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請打字上去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課程名稱：休閒建教合作實習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封面題目：自訂或打廠商名稱都可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學年：</a:t>
            </a:r>
            <a:r>
              <a:rPr lang="en-US" altLang="zh-TW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109</a:t>
            </a:r>
            <a:r>
              <a:rPr lang="zh-TW" altLang="en-US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學年第</a:t>
            </a:r>
            <a:r>
              <a:rPr lang="en-US" altLang="zh-TW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</a:t>
            </a:r>
            <a:endParaRPr lang="en-US" altLang="zh-TW" sz="8000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學制：四技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en-US" altLang="zh-TW" sz="7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924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8" t="11298" r="26241" b="18089"/>
          <a:stretch/>
        </p:blipFill>
        <p:spPr bwMode="auto">
          <a:xfrm>
            <a:off x="1043608" y="7630"/>
            <a:ext cx="8100392" cy="680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1475656" y="2924944"/>
            <a:ext cx="5688632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92080" y="476672"/>
            <a:ext cx="302433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92080" y="759862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Maiandra GD" panose="020E0502030308020204" pitchFamily="34" charset="0"/>
              </a:rPr>
              <a:t>休閒系實習報告繳交期限：</a:t>
            </a:r>
            <a:r>
              <a:rPr lang="en-US" altLang="zh-TW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110.11.01~110.11.30</a:t>
            </a:r>
            <a:endParaRPr lang="en-US" altLang="zh-TW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endParaRPr lang="zh-TW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200292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Maiandra GD" panose="020E0502030308020204" pitchFamily="34" charset="0"/>
              </a:rPr>
              <a:t>實習成績</a:t>
            </a:r>
          </a:p>
        </p:txBody>
      </p:sp>
      <p:sp>
        <p:nvSpPr>
          <p:cNvPr id="15" name="矩形 14"/>
          <p:cNvSpPr/>
          <p:nvPr/>
        </p:nvSpPr>
        <p:spPr>
          <a:xfrm>
            <a:off x="5292080" y="1844824"/>
            <a:ext cx="33123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303920" y="4437112"/>
            <a:ext cx="3516551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5415338" y="1844824"/>
            <a:ext cx="2685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7030A0"/>
                </a:solidFill>
                <a:latin typeface="Maiandra GD" panose="020E0502030308020204" pitchFamily="34" charset="0"/>
              </a:rPr>
              <a:t>封面及內文格式會上傳至</a:t>
            </a:r>
            <a:r>
              <a:rPr lang="en-US" altLang="zh-TW" sz="1600" dirty="0">
                <a:solidFill>
                  <a:srgbClr val="7030A0"/>
                </a:solidFill>
                <a:latin typeface="Maiandra GD" panose="020E0502030308020204" pitchFamily="34" charset="0"/>
              </a:rPr>
              <a:t>FB</a:t>
            </a:r>
            <a:r>
              <a:rPr lang="zh-TW" altLang="en-US" sz="1600" dirty="0">
                <a:solidFill>
                  <a:srgbClr val="7030A0"/>
                </a:solidFill>
                <a:latin typeface="Maiandra GD" panose="020E0502030308020204" pitchFamily="34" charset="0"/>
              </a:rPr>
              <a:t>班網，請依規定撰寫報告。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5320978" y="4572126"/>
            <a:ext cx="2484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實習報告上傳平台</a:t>
            </a:r>
            <a:r>
              <a:rPr lang="en-US" altLang="zh-TW" sz="1400" dirty="0">
                <a:solidFill>
                  <a:srgbClr val="0070C0"/>
                </a:solidFill>
                <a:latin typeface="Maiandra GD" panose="020E0502030308020204" pitchFamily="34" charset="0"/>
              </a:rPr>
              <a:t>: E</a:t>
            </a: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網通→本校學生系統列表→職發中心→校外實習管理系統→上傳實習報告</a:t>
            </a:r>
            <a:endParaRPr lang="zh-TW" altLang="en-US" sz="1400" dirty="0">
              <a:latin typeface="Maiandra GD" panose="020E0502030308020204" pitchFamily="34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00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實習該學期成績之學業菁英獎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因為學校成績已改為等第制之計分方式，而實習當學期僅一門課程成績，因此恐造成班上很多同學的學期成績為相同等第，無法依據班排名計算出前三名。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因此，實習該學期成績之學業菁英獎之申請資格，將由教務處依該班</a:t>
            </a:r>
            <a:r>
              <a:rPr lang="zh-TW" altLang="en-US" sz="28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歷年五學期以來的平均成績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，班排名計算結果為班級中名列前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5%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學生，提送學務處公告可申請學業菁英獎的學生名單。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83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D17D52-D98B-4C01-BEFE-E41BF84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三明治實習說明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會三期</a:t>
            </a:r>
            <a:endParaRPr lang="zh-TW" altLang="en-US" sz="44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051BD0-41A6-4DD2-BBDB-CD334EB8A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第一期</a:t>
            </a:r>
            <a:r>
              <a:rPr lang="zh-TW" altLang="en-US" sz="2800" b="1" dirty="0">
                <a:latin typeface="Maiandra GD" panose="020E0502030308020204" pitchFamily="34" charset="0"/>
                <a:ea typeface="標楷體" panose="03000509000000000000" pitchFamily="65" charset="-120"/>
              </a:rPr>
              <a:t>：學期初</a:t>
            </a:r>
            <a:endParaRPr lang="en-US" altLang="zh-TW" sz="2800" b="1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   實習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說明及廠商</a:t>
            </a: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介紹</a:t>
            </a:r>
            <a:endParaRPr lang="en-US" altLang="zh-TW" sz="2800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第二期：學期初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   學長姊實習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分享</a:t>
            </a:r>
            <a:endParaRPr lang="en-US" altLang="zh-TW" sz="2800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第三期：學期末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   實習前注意事項</a:t>
            </a:r>
            <a:endParaRPr lang="en-US" altLang="zh-TW" sz="2800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請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同學們</a:t>
            </a:r>
            <a:r>
              <a:rPr lang="zh-TW" altLang="en-US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務必三場都要參加</a:t>
            </a:r>
            <a:r>
              <a:rPr lang="en-US" altLang="zh-TW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!!</a:t>
            </a:r>
            <a:endParaRPr lang="en-US" altLang="zh-TW" sz="2800" b="1" dirty="0">
              <a:solidFill>
                <a:srgbClr val="FF0000"/>
              </a:solidFill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zh-TW" altLang="en-US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7D76BF-A55B-4905-B9C5-1B01452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22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報告大綱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77447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95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7560840" cy="36004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三明治實習前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海外實習前三階段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新加坡、日本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51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海外實習前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4168" y="1383762"/>
            <a:ext cx="7498080" cy="500553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endParaRPr lang="en-US" altLang="zh-TW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實習期間：</a:t>
            </a:r>
            <a:r>
              <a:rPr lang="zh-TW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共計</a:t>
            </a:r>
            <a:r>
              <a:rPr lang="en-US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個</a:t>
            </a:r>
            <a:r>
              <a:rPr lang="zh-TW" altLang="zh-TW" sz="24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zh-TW" altLang="en-US" sz="24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或一年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報名參加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實習甄選之名額不限，但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是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只能選擇一個國家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現階段為新加坡或日本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，原則上每個國家海外實習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錄取名額上限</a:t>
            </a:r>
            <a:r>
              <a:rPr lang="en-US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名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</a:pPr>
            <a:r>
              <a:rPr lang="zh-TW" altLang="en-US" sz="22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報名海外實習者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亦須填</a:t>
            </a:r>
            <a:r>
              <a:rPr lang="zh-TW" altLang="en-US" sz="22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妥</a:t>
            </a:r>
            <a:r>
              <a:rPr lang="en-US" altLang="zh-TW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zh-TW" altLang="en-US" sz="22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間</a:t>
            </a:r>
            <a:r>
              <a:rPr lang="zh-TW" altLang="en-US" sz="22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台灣實習單位</a:t>
            </a:r>
            <a:endParaRPr lang="en-US" altLang="zh-TW" sz="2200" u="sng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依下列各項評分項目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比重作為評選標準：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在校成績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一、二年級的學期成績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過去表現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平時上課表現、缺曠情形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外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程度</a:t>
            </a:r>
            <a:r>
              <a:rPr lang="en-US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外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相關證照，可在履歷表上列出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中、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</a:t>
            </a: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打工經驗、社團參與、系上活動參與、自傳、證照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％</a:t>
            </a: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93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海外實習前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一年之海外實習適用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之後入學之同學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實習學分為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三上：必修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(108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入學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9(109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入學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82296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三下：選修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須於四年級補修必修之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「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服務管理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課程並修完專業選修之學分數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所有一年之海外實習皆須於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上學期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出去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49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826" y="1249362"/>
            <a:ext cx="7818072" cy="533400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r>
              <a:rPr lang="en-US" altLang="zh-TW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en-US" altLang="zh-TW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/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需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en-US" sz="24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學期初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系辦繳交以下資料：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新加坡需繳交資料：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附件十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系上版本及職發版本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歷年成績單</a:t>
            </a:r>
            <a:r>
              <a:rPr lang="en-US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可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W</a:t>
            </a:r>
            <a:r>
              <a:rPr lang="zh-TW" altLang="en-US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棟一樓利用機器</a:t>
            </a:r>
            <a:r>
              <a:rPr lang="zh-TW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申請</a:t>
            </a:r>
            <a:r>
              <a:rPr lang="en-US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04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中文履歷表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附件四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05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英文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附件五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務必將第一個欄位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應徵工作行業別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填寫清楚，以方便安排，並記得要附上照片！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zh-TW" altLang="en-US" sz="2400" i="1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400" i="1" u="sng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備註：以上資料若缺一或逾期繳交，視同放棄權利！</a:t>
            </a:r>
            <a:endParaRPr lang="zh-TW" altLang="zh-TW" sz="2400" dirty="0">
              <a:solidFill>
                <a:srgbClr val="00B05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687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249362"/>
            <a:ext cx="7818072" cy="53340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r>
              <a:rPr lang="en-US" altLang="zh-TW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en-US" altLang="zh-TW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/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需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</a:t>
            </a:r>
            <a:r>
              <a:rPr lang="zh-TW" altLang="en-US" sz="24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初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系辦繳交以下資料：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日本需繳交資料：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附件十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系上版本及職發版本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歷年成績單</a:t>
            </a:r>
            <a:r>
              <a:rPr lang="en-US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可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W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棟一樓利用機器</a:t>
            </a:r>
            <a:r>
              <a:rPr lang="zh-TW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申請</a:t>
            </a:r>
            <a:r>
              <a:rPr lang="en-US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07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中文履歷表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附件六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09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日本日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附件七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08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日本實習家長同意書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附件八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務必將第一個欄位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應徵工作行業別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填寫清楚，以方便安排，並記得要附上照片！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zh-TW" altLang="en-US" sz="2400" i="1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400" i="1" u="sng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備註：以上資料若缺一或逾期繳交，視同放棄權利！</a:t>
            </a:r>
            <a:endParaRPr lang="zh-TW" altLang="zh-TW" sz="2400" dirty="0">
              <a:solidFill>
                <a:srgbClr val="00B05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zh-TW" altLang="en-US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460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568" y="1052736"/>
            <a:ext cx="7498080" cy="5123656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200000"/>
              </a:lnSpc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第二階段：面試</a:t>
            </a:r>
            <a:endParaRPr lang="en-US" altLang="zh-TW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面試是跟海外實習的仲介公司做面試，會依照</a:t>
            </a:r>
            <a:r>
              <a:rPr lang="zh-TW" altLang="en-US" sz="24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你面試的表現跟狀況分配實習廠商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，原則上新加坡實習以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面試、日本實習以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</a:t>
            </a:r>
            <a:r>
              <a:rPr lang="zh-TW" altLang="en-US" sz="24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務必著實習服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、包鞋，女生宜化淡妝。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20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657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4753</TotalTime>
  <Words>1152</Words>
  <Application>Microsoft Office PowerPoint</Application>
  <PresentationFormat>如螢幕大小 (4:3)</PresentationFormat>
  <Paragraphs>118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微軟正黑體</vt:lpstr>
      <vt:lpstr>新細明體</vt:lpstr>
      <vt:lpstr>標楷體</vt:lpstr>
      <vt:lpstr>Calibri</vt:lpstr>
      <vt:lpstr>Gill Sans MT</vt:lpstr>
      <vt:lpstr>Maiandra GD</vt:lpstr>
      <vt:lpstr>Times New Roman</vt:lpstr>
      <vt:lpstr>Verdana</vt:lpstr>
      <vt:lpstr>Wingdings</vt:lpstr>
      <vt:lpstr>Wingdings 2</vt:lpstr>
      <vt:lpstr>夏至</vt:lpstr>
      <vt:lpstr>南臺科大休閒事業管理系  三明治海外實習說明會</vt:lpstr>
      <vt:lpstr>三明治實習說明會三期</vt:lpstr>
      <vt:lpstr>報告大綱</vt:lpstr>
      <vt:lpstr>三明治實習前  ─ 海外實習前三階段 (新加坡、日本)</vt:lpstr>
      <vt:lpstr>海外實習前</vt:lpstr>
      <vt:lpstr>海外實習前</vt:lpstr>
      <vt:lpstr>海外實習前</vt:lpstr>
      <vt:lpstr>海外實習前</vt:lpstr>
      <vt:lpstr>海外實習前</vt:lpstr>
      <vt:lpstr>海外實習前</vt:lpstr>
      <vt:lpstr>三明治實習中  ─ 國內 &amp; 海外</vt:lpstr>
      <vt:lpstr>實習中  </vt:lpstr>
      <vt:lpstr>實習中  </vt:lpstr>
      <vt:lpstr>PowerPoint 簡報</vt:lpstr>
      <vt:lpstr>實習該學期成績之學業菁英獎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南臺科大休閒系三明治實習</dc:title>
  <dc:creator>user</dc:creator>
  <cp:lastModifiedBy>owner</cp:lastModifiedBy>
  <cp:revision>286</cp:revision>
  <dcterms:created xsi:type="dcterms:W3CDTF">2014-02-28T02:48:52Z</dcterms:created>
  <dcterms:modified xsi:type="dcterms:W3CDTF">2021-01-08T09:04:57Z</dcterms:modified>
</cp:coreProperties>
</file>